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4681"/>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C7222C-2C4F-48DE-85A2-1252A3026BB2}" type="doc">
      <dgm:prSet loTypeId="urn:microsoft.com/office/officeart/2005/8/layout/cycle2" loCatId="cycle" qsTypeId="urn:microsoft.com/office/officeart/2005/8/quickstyle/simple1" qsCatId="simple" csTypeId="urn:microsoft.com/office/officeart/2005/8/colors/colorful1" csCatId="colorful" phldr="1"/>
      <dgm:spPr/>
      <dgm:t>
        <a:bodyPr/>
        <a:lstStyle/>
        <a:p>
          <a:endParaRPr lang="en-GB"/>
        </a:p>
      </dgm:t>
    </dgm:pt>
    <dgm:pt modelId="{D46267BA-E061-4A6A-A227-9D616C223898}">
      <dgm:prSet phldrT="[Text]"/>
      <dgm:spPr>
        <a:solidFill>
          <a:srgbClr val="2D495E"/>
        </a:solidFill>
      </dgm:spPr>
      <dgm:t>
        <a:bodyPr/>
        <a:lstStyle/>
        <a:p>
          <a:r>
            <a:rPr lang="en-GB" dirty="0"/>
            <a:t>1</a:t>
          </a:r>
        </a:p>
      </dgm:t>
    </dgm:pt>
    <dgm:pt modelId="{FDA46546-EC54-4123-985A-8C8308C72FFC}" type="parTrans" cxnId="{59E859D9-251D-4B65-B686-0A5A0DB6DB79}">
      <dgm:prSet/>
      <dgm:spPr/>
      <dgm:t>
        <a:bodyPr/>
        <a:lstStyle/>
        <a:p>
          <a:endParaRPr lang="en-GB"/>
        </a:p>
      </dgm:t>
    </dgm:pt>
    <dgm:pt modelId="{80765B9E-3807-4FA8-9417-3323B3A51948}" type="sibTrans" cxnId="{59E859D9-251D-4B65-B686-0A5A0DB6DB79}">
      <dgm:prSet/>
      <dgm:spPr>
        <a:solidFill>
          <a:srgbClr val="2D495E"/>
        </a:solidFill>
      </dgm:spPr>
      <dgm:t>
        <a:bodyPr/>
        <a:lstStyle/>
        <a:p>
          <a:endParaRPr lang="en-GB"/>
        </a:p>
      </dgm:t>
    </dgm:pt>
    <dgm:pt modelId="{E99BA468-2FFA-428E-BE0C-2FB2C93F37C3}">
      <dgm:prSet phldrT="[Text]"/>
      <dgm:spPr>
        <a:solidFill>
          <a:srgbClr val="D92E2D"/>
        </a:solidFill>
      </dgm:spPr>
      <dgm:t>
        <a:bodyPr/>
        <a:lstStyle/>
        <a:p>
          <a:r>
            <a:rPr lang="en-GB" dirty="0"/>
            <a:t>2</a:t>
          </a:r>
        </a:p>
      </dgm:t>
    </dgm:pt>
    <dgm:pt modelId="{3D55F466-D450-4372-8E1A-19AF3C8C9E49}" type="parTrans" cxnId="{0E4F63B6-4779-4074-8C3A-45C9F382D6F6}">
      <dgm:prSet/>
      <dgm:spPr/>
      <dgm:t>
        <a:bodyPr/>
        <a:lstStyle/>
        <a:p>
          <a:endParaRPr lang="en-GB"/>
        </a:p>
      </dgm:t>
    </dgm:pt>
    <dgm:pt modelId="{DCF7150D-8B85-42F5-B98E-80873A95E404}" type="sibTrans" cxnId="{0E4F63B6-4779-4074-8C3A-45C9F382D6F6}">
      <dgm:prSet/>
      <dgm:spPr>
        <a:solidFill>
          <a:srgbClr val="D92E2D"/>
        </a:solidFill>
      </dgm:spPr>
      <dgm:t>
        <a:bodyPr/>
        <a:lstStyle/>
        <a:p>
          <a:endParaRPr lang="en-GB"/>
        </a:p>
      </dgm:t>
    </dgm:pt>
    <dgm:pt modelId="{22870AA6-BE25-41DF-A407-3D545C397819}">
      <dgm:prSet phldrT="[Text]"/>
      <dgm:spPr>
        <a:solidFill>
          <a:srgbClr val="EC9536"/>
        </a:solidFill>
      </dgm:spPr>
      <dgm:t>
        <a:bodyPr/>
        <a:lstStyle/>
        <a:p>
          <a:r>
            <a:rPr lang="en-GB" dirty="0"/>
            <a:t>3</a:t>
          </a:r>
        </a:p>
      </dgm:t>
    </dgm:pt>
    <dgm:pt modelId="{EC34727A-CF47-48B8-A1DA-3B2665880247}" type="parTrans" cxnId="{1756F8E2-43EC-4A0D-A7AD-E82435FBDCC3}">
      <dgm:prSet/>
      <dgm:spPr/>
      <dgm:t>
        <a:bodyPr/>
        <a:lstStyle/>
        <a:p>
          <a:endParaRPr lang="en-GB"/>
        </a:p>
      </dgm:t>
    </dgm:pt>
    <dgm:pt modelId="{4AAA38DD-AFCF-4EFC-BD96-A2D2C3EEE1EC}" type="sibTrans" cxnId="{1756F8E2-43EC-4A0D-A7AD-E82435FBDCC3}">
      <dgm:prSet/>
      <dgm:spPr>
        <a:solidFill>
          <a:srgbClr val="EC9536"/>
        </a:solidFill>
      </dgm:spPr>
      <dgm:t>
        <a:bodyPr/>
        <a:lstStyle/>
        <a:p>
          <a:endParaRPr lang="en-GB"/>
        </a:p>
      </dgm:t>
    </dgm:pt>
    <dgm:pt modelId="{603E7AF3-6053-4942-B800-B1EE8C4657F2}">
      <dgm:prSet phldrT="[Text]"/>
      <dgm:spPr>
        <a:solidFill>
          <a:srgbClr val="E8C22C"/>
        </a:solidFill>
      </dgm:spPr>
      <dgm:t>
        <a:bodyPr/>
        <a:lstStyle/>
        <a:p>
          <a:r>
            <a:rPr lang="en-GB" dirty="0"/>
            <a:t>4</a:t>
          </a:r>
        </a:p>
      </dgm:t>
    </dgm:pt>
    <dgm:pt modelId="{73839A27-54CD-4D29-9B9E-0A02AA53F26B}" type="parTrans" cxnId="{88753E26-5223-4671-898E-721D170B4865}">
      <dgm:prSet/>
      <dgm:spPr/>
      <dgm:t>
        <a:bodyPr/>
        <a:lstStyle/>
        <a:p>
          <a:endParaRPr lang="en-GB"/>
        </a:p>
      </dgm:t>
    </dgm:pt>
    <dgm:pt modelId="{B7686932-B9EA-4D66-B295-C002ED84C5A1}" type="sibTrans" cxnId="{88753E26-5223-4671-898E-721D170B4865}">
      <dgm:prSet/>
      <dgm:spPr>
        <a:solidFill>
          <a:srgbClr val="E8C22C"/>
        </a:solidFill>
      </dgm:spPr>
      <dgm:t>
        <a:bodyPr/>
        <a:lstStyle/>
        <a:p>
          <a:endParaRPr lang="en-GB"/>
        </a:p>
      </dgm:t>
    </dgm:pt>
    <dgm:pt modelId="{9D3FC677-49F2-46E7-AA39-E3A2B457AD0F}">
      <dgm:prSet phldrT="[Text]"/>
      <dgm:spPr>
        <a:solidFill>
          <a:srgbClr val="34B0A5"/>
        </a:solidFill>
      </dgm:spPr>
      <dgm:t>
        <a:bodyPr/>
        <a:lstStyle/>
        <a:p>
          <a:r>
            <a:rPr lang="en-GB" dirty="0"/>
            <a:t>5</a:t>
          </a:r>
        </a:p>
      </dgm:t>
    </dgm:pt>
    <dgm:pt modelId="{BF4E4996-A213-4ECD-B72B-CDE4D5889032}" type="parTrans" cxnId="{A8E40948-890B-4A13-AC1D-E84D6F257669}">
      <dgm:prSet/>
      <dgm:spPr/>
      <dgm:t>
        <a:bodyPr/>
        <a:lstStyle/>
        <a:p>
          <a:endParaRPr lang="en-GB"/>
        </a:p>
      </dgm:t>
    </dgm:pt>
    <dgm:pt modelId="{FBC04EF7-C7C9-48BF-AC27-90ECF678669D}" type="sibTrans" cxnId="{A8E40948-890B-4A13-AC1D-E84D6F257669}">
      <dgm:prSet/>
      <dgm:spPr>
        <a:solidFill>
          <a:srgbClr val="34B0A5"/>
        </a:solidFill>
      </dgm:spPr>
      <dgm:t>
        <a:bodyPr/>
        <a:lstStyle/>
        <a:p>
          <a:endParaRPr lang="en-GB"/>
        </a:p>
      </dgm:t>
    </dgm:pt>
    <dgm:pt modelId="{747C6DC5-CE13-4EB3-B288-340B84802E9E}">
      <dgm:prSet phldrT="[Text]"/>
      <dgm:spPr>
        <a:solidFill>
          <a:srgbClr val="5497B4"/>
        </a:solidFill>
      </dgm:spPr>
      <dgm:t>
        <a:bodyPr/>
        <a:lstStyle/>
        <a:p>
          <a:r>
            <a:rPr lang="en-GB" dirty="0"/>
            <a:t>6</a:t>
          </a:r>
        </a:p>
      </dgm:t>
    </dgm:pt>
    <dgm:pt modelId="{B742D8E4-38DA-4BBA-ACF7-7A276F2F4ACF}" type="parTrans" cxnId="{E003323D-47BB-414C-94D1-74F9550293E6}">
      <dgm:prSet/>
      <dgm:spPr/>
      <dgm:t>
        <a:bodyPr/>
        <a:lstStyle/>
        <a:p>
          <a:endParaRPr lang="en-GB"/>
        </a:p>
      </dgm:t>
    </dgm:pt>
    <dgm:pt modelId="{BF63736F-5201-483F-A77E-D9B78A9EA1E2}" type="sibTrans" cxnId="{E003323D-47BB-414C-94D1-74F9550293E6}">
      <dgm:prSet/>
      <dgm:spPr>
        <a:solidFill>
          <a:srgbClr val="5497B4"/>
        </a:solidFill>
      </dgm:spPr>
      <dgm:t>
        <a:bodyPr/>
        <a:lstStyle/>
        <a:p>
          <a:endParaRPr lang="en-GB"/>
        </a:p>
      </dgm:t>
    </dgm:pt>
    <dgm:pt modelId="{3BF36D3F-C697-42DF-B9E4-CD630A633FF9}">
      <dgm:prSet phldrT="[Text]"/>
      <dgm:spPr>
        <a:solidFill>
          <a:srgbClr val="6A357B"/>
        </a:solidFill>
      </dgm:spPr>
      <dgm:t>
        <a:bodyPr/>
        <a:lstStyle/>
        <a:p>
          <a:r>
            <a:rPr lang="en-GB" dirty="0"/>
            <a:t>7</a:t>
          </a:r>
        </a:p>
      </dgm:t>
    </dgm:pt>
    <dgm:pt modelId="{9E9E596A-EB11-458C-A497-C5127E0FBE63}" type="parTrans" cxnId="{E680BEF6-814C-4809-92DA-CC8E8725C53E}">
      <dgm:prSet/>
      <dgm:spPr/>
      <dgm:t>
        <a:bodyPr/>
        <a:lstStyle/>
        <a:p>
          <a:endParaRPr lang="en-GB"/>
        </a:p>
      </dgm:t>
    </dgm:pt>
    <dgm:pt modelId="{8A57D67A-1BE6-4EB3-81C7-53F8B4B5DD1D}" type="sibTrans" cxnId="{E680BEF6-814C-4809-92DA-CC8E8725C53E}">
      <dgm:prSet/>
      <dgm:spPr>
        <a:solidFill>
          <a:srgbClr val="6A357B"/>
        </a:solidFill>
      </dgm:spPr>
      <dgm:t>
        <a:bodyPr/>
        <a:lstStyle/>
        <a:p>
          <a:endParaRPr lang="en-GB"/>
        </a:p>
      </dgm:t>
    </dgm:pt>
    <dgm:pt modelId="{AC08F7B7-595E-44F0-84FD-D5405C2FE5D4}" type="pres">
      <dgm:prSet presAssocID="{33C7222C-2C4F-48DE-85A2-1252A3026BB2}" presName="cycle" presStyleCnt="0">
        <dgm:presLayoutVars>
          <dgm:dir/>
          <dgm:resizeHandles val="exact"/>
        </dgm:presLayoutVars>
      </dgm:prSet>
      <dgm:spPr/>
    </dgm:pt>
    <dgm:pt modelId="{6DFCC937-DF61-4035-A1C1-A796140FE30F}" type="pres">
      <dgm:prSet presAssocID="{D46267BA-E061-4A6A-A227-9D616C223898}" presName="node" presStyleLbl="node1" presStyleIdx="0" presStyleCnt="7" custRadScaleRad="133138" custRadScaleInc="16764">
        <dgm:presLayoutVars>
          <dgm:bulletEnabled val="1"/>
        </dgm:presLayoutVars>
      </dgm:prSet>
      <dgm:spPr/>
    </dgm:pt>
    <dgm:pt modelId="{1C17FD9A-B30D-472C-A39E-A9DC3594A8B4}" type="pres">
      <dgm:prSet presAssocID="{80765B9E-3807-4FA8-9417-3323B3A51948}" presName="sibTrans" presStyleLbl="sibTrans2D1" presStyleIdx="0" presStyleCnt="7"/>
      <dgm:spPr/>
    </dgm:pt>
    <dgm:pt modelId="{338B7916-8418-4731-AC81-984B9B2EA117}" type="pres">
      <dgm:prSet presAssocID="{80765B9E-3807-4FA8-9417-3323B3A51948}" presName="connectorText" presStyleLbl="sibTrans2D1" presStyleIdx="0" presStyleCnt="7"/>
      <dgm:spPr/>
    </dgm:pt>
    <dgm:pt modelId="{E68EA86F-4B68-4144-BCEE-443CB3043CB4}" type="pres">
      <dgm:prSet presAssocID="{E99BA468-2FFA-428E-BE0C-2FB2C93F37C3}" presName="node" presStyleLbl="node1" presStyleIdx="1" presStyleCnt="7">
        <dgm:presLayoutVars>
          <dgm:bulletEnabled val="1"/>
        </dgm:presLayoutVars>
      </dgm:prSet>
      <dgm:spPr/>
    </dgm:pt>
    <dgm:pt modelId="{3B586A88-1E7A-4D2E-8B00-7884D72CF4CA}" type="pres">
      <dgm:prSet presAssocID="{DCF7150D-8B85-42F5-B98E-80873A95E404}" presName="sibTrans" presStyleLbl="sibTrans2D1" presStyleIdx="1" presStyleCnt="7"/>
      <dgm:spPr/>
    </dgm:pt>
    <dgm:pt modelId="{BA8A1EDB-C4B5-49A6-8244-C6E8ECDFBFBA}" type="pres">
      <dgm:prSet presAssocID="{DCF7150D-8B85-42F5-B98E-80873A95E404}" presName="connectorText" presStyleLbl="sibTrans2D1" presStyleIdx="1" presStyleCnt="7"/>
      <dgm:spPr/>
    </dgm:pt>
    <dgm:pt modelId="{7F51F03B-4BEB-4593-B186-D7E778AE2386}" type="pres">
      <dgm:prSet presAssocID="{22870AA6-BE25-41DF-A407-3D545C397819}" presName="node" presStyleLbl="node1" presStyleIdx="2" presStyleCnt="7">
        <dgm:presLayoutVars>
          <dgm:bulletEnabled val="1"/>
        </dgm:presLayoutVars>
      </dgm:prSet>
      <dgm:spPr/>
    </dgm:pt>
    <dgm:pt modelId="{1F3D1D68-F73A-41B5-9B11-AB19DC01707A}" type="pres">
      <dgm:prSet presAssocID="{4AAA38DD-AFCF-4EFC-BD96-A2D2C3EEE1EC}" presName="sibTrans" presStyleLbl="sibTrans2D1" presStyleIdx="2" presStyleCnt="7"/>
      <dgm:spPr/>
    </dgm:pt>
    <dgm:pt modelId="{DDCAE80F-945D-4644-8908-4E597F90A8E1}" type="pres">
      <dgm:prSet presAssocID="{4AAA38DD-AFCF-4EFC-BD96-A2D2C3EEE1EC}" presName="connectorText" presStyleLbl="sibTrans2D1" presStyleIdx="2" presStyleCnt="7"/>
      <dgm:spPr/>
    </dgm:pt>
    <dgm:pt modelId="{D06F9CDF-CEB5-4D6A-892C-0AD1BB3D390E}" type="pres">
      <dgm:prSet presAssocID="{603E7AF3-6053-4942-B800-B1EE8C4657F2}" presName="node" presStyleLbl="node1" presStyleIdx="3" presStyleCnt="7">
        <dgm:presLayoutVars>
          <dgm:bulletEnabled val="1"/>
        </dgm:presLayoutVars>
      </dgm:prSet>
      <dgm:spPr/>
    </dgm:pt>
    <dgm:pt modelId="{7444A172-A33E-43C1-BFFE-818B9BADCCA5}" type="pres">
      <dgm:prSet presAssocID="{B7686932-B9EA-4D66-B295-C002ED84C5A1}" presName="sibTrans" presStyleLbl="sibTrans2D1" presStyleIdx="3" presStyleCnt="7"/>
      <dgm:spPr/>
    </dgm:pt>
    <dgm:pt modelId="{C7B8F5F8-BC13-4D1A-88FE-9F7A24015457}" type="pres">
      <dgm:prSet presAssocID="{B7686932-B9EA-4D66-B295-C002ED84C5A1}" presName="connectorText" presStyleLbl="sibTrans2D1" presStyleIdx="3" presStyleCnt="7"/>
      <dgm:spPr/>
    </dgm:pt>
    <dgm:pt modelId="{ED8F064F-FFEF-4550-AD68-483505D6D60C}" type="pres">
      <dgm:prSet presAssocID="{9D3FC677-49F2-46E7-AA39-E3A2B457AD0F}" presName="node" presStyleLbl="node1" presStyleIdx="4" presStyleCnt="7">
        <dgm:presLayoutVars>
          <dgm:bulletEnabled val="1"/>
        </dgm:presLayoutVars>
      </dgm:prSet>
      <dgm:spPr/>
    </dgm:pt>
    <dgm:pt modelId="{688EE647-B7C9-4B8F-8BE0-F3074D66BFFA}" type="pres">
      <dgm:prSet presAssocID="{FBC04EF7-C7C9-48BF-AC27-90ECF678669D}" presName="sibTrans" presStyleLbl="sibTrans2D1" presStyleIdx="4" presStyleCnt="7"/>
      <dgm:spPr/>
    </dgm:pt>
    <dgm:pt modelId="{A6FB278C-DEA3-4E6E-B944-D18B79977407}" type="pres">
      <dgm:prSet presAssocID="{FBC04EF7-C7C9-48BF-AC27-90ECF678669D}" presName="connectorText" presStyleLbl="sibTrans2D1" presStyleIdx="4" presStyleCnt="7"/>
      <dgm:spPr/>
    </dgm:pt>
    <dgm:pt modelId="{F2DA734C-D2C0-4057-8501-B003463CC3E5}" type="pres">
      <dgm:prSet presAssocID="{747C6DC5-CE13-4EB3-B288-340B84802E9E}" presName="node" presStyleLbl="node1" presStyleIdx="5" presStyleCnt="7">
        <dgm:presLayoutVars>
          <dgm:bulletEnabled val="1"/>
        </dgm:presLayoutVars>
      </dgm:prSet>
      <dgm:spPr/>
    </dgm:pt>
    <dgm:pt modelId="{6538FA74-BD5B-49D2-A494-D0ECB698ACAF}" type="pres">
      <dgm:prSet presAssocID="{BF63736F-5201-483F-A77E-D9B78A9EA1E2}" presName="sibTrans" presStyleLbl="sibTrans2D1" presStyleIdx="5" presStyleCnt="7"/>
      <dgm:spPr/>
    </dgm:pt>
    <dgm:pt modelId="{BDD5D9F4-389B-4193-97D0-FCB216D588C5}" type="pres">
      <dgm:prSet presAssocID="{BF63736F-5201-483F-A77E-D9B78A9EA1E2}" presName="connectorText" presStyleLbl="sibTrans2D1" presStyleIdx="5" presStyleCnt="7"/>
      <dgm:spPr/>
    </dgm:pt>
    <dgm:pt modelId="{80FB55EF-D7CB-4562-AA8B-C4F4BEFD4A06}" type="pres">
      <dgm:prSet presAssocID="{3BF36D3F-C697-42DF-B9E4-CD630A633FF9}" presName="node" presStyleLbl="node1" presStyleIdx="6" presStyleCnt="7">
        <dgm:presLayoutVars>
          <dgm:bulletEnabled val="1"/>
        </dgm:presLayoutVars>
      </dgm:prSet>
      <dgm:spPr/>
    </dgm:pt>
    <dgm:pt modelId="{610EB5A2-4697-41CF-8836-D7FA43079A6D}" type="pres">
      <dgm:prSet presAssocID="{8A57D67A-1BE6-4EB3-81C7-53F8B4B5DD1D}" presName="sibTrans" presStyleLbl="sibTrans2D1" presStyleIdx="6" presStyleCnt="7"/>
      <dgm:spPr/>
    </dgm:pt>
    <dgm:pt modelId="{1F5934BC-05A4-48BB-8E0F-53C7F8A0ED29}" type="pres">
      <dgm:prSet presAssocID="{8A57D67A-1BE6-4EB3-81C7-53F8B4B5DD1D}" presName="connectorText" presStyleLbl="sibTrans2D1" presStyleIdx="6" presStyleCnt="7"/>
      <dgm:spPr/>
    </dgm:pt>
  </dgm:ptLst>
  <dgm:cxnLst>
    <dgm:cxn modelId="{55EF3C06-776B-441F-ADF1-B02790F37A0D}" type="presOf" srcId="{DCF7150D-8B85-42F5-B98E-80873A95E404}" destId="{BA8A1EDB-C4B5-49A6-8244-C6E8ECDFBFBA}" srcOrd="1" destOrd="0" presId="urn:microsoft.com/office/officeart/2005/8/layout/cycle2"/>
    <dgm:cxn modelId="{55EDE607-316A-4D9B-ACD9-E71A2BCA2686}" type="presOf" srcId="{FBC04EF7-C7C9-48BF-AC27-90ECF678669D}" destId="{688EE647-B7C9-4B8F-8BE0-F3074D66BFFA}" srcOrd="0" destOrd="0" presId="urn:microsoft.com/office/officeart/2005/8/layout/cycle2"/>
    <dgm:cxn modelId="{EBA88315-8A50-4EF9-97AB-C1E6A02FDC57}" type="presOf" srcId="{747C6DC5-CE13-4EB3-B288-340B84802E9E}" destId="{F2DA734C-D2C0-4057-8501-B003463CC3E5}" srcOrd="0" destOrd="0" presId="urn:microsoft.com/office/officeart/2005/8/layout/cycle2"/>
    <dgm:cxn modelId="{2FF3A315-68DD-467A-8CE9-F0B474F0A6B7}" type="presOf" srcId="{DCF7150D-8B85-42F5-B98E-80873A95E404}" destId="{3B586A88-1E7A-4D2E-8B00-7884D72CF4CA}" srcOrd="0" destOrd="0" presId="urn:microsoft.com/office/officeart/2005/8/layout/cycle2"/>
    <dgm:cxn modelId="{4BF51218-5D81-4751-93D6-F13528CFCDF2}" type="presOf" srcId="{22870AA6-BE25-41DF-A407-3D545C397819}" destId="{7F51F03B-4BEB-4593-B186-D7E778AE2386}" srcOrd="0" destOrd="0" presId="urn:microsoft.com/office/officeart/2005/8/layout/cycle2"/>
    <dgm:cxn modelId="{F30E0919-0DF0-43D2-89F8-3E0B8DB3EA7A}" type="presOf" srcId="{BF63736F-5201-483F-A77E-D9B78A9EA1E2}" destId="{6538FA74-BD5B-49D2-A494-D0ECB698ACAF}" srcOrd="0" destOrd="0" presId="urn:microsoft.com/office/officeart/2005/8/layout/cycle2"/>
    <dgm:cxn modelId="{88753E26-5223-4671-898E-721D170B4865}" srcId="{33C7222C-2C4F-48DE-85A2-1252A3026BB2}" destId="{603E7AF3-6053-4942-B800-B1EE8C4657F2}" srcOrd="3" destOrd="0" parTransId="{73839A27-54CD-4D29-9B9E-0A02AA53F26B}" sibTransId="{B7686932-B9EA-4D66-B295-C002ED84C5A1}"/>
    <dgm:cxn modelId="{27D4A629-5B34-466C-82F1-417DB7EE6471}" type="presOf" srcId="{BF63736F-5201-483F-A77E-D9B78A9EA1E2}" destId="{BDD5D9F4-389B-4193-97D0-FCB216D588C5}" srcOrd="1" destOrd="0" presId="urn:microsoft.com/office/officeart/2005/8/layout/cycle2"/>
    <dgm:cxn modelId="{E003323D-47BB-414C-94D1-74F9550293E6}" srcId="{33C7222C-2C4F-48DE-85A2-1252A3026BB2}" destId="{747C6DC5-CE13-4EB3-B288-340B84802E9E}" srcOrd="5" destOrd="0" parTransId="{B742D8E4-38DA-4BBA-ACF7-7A276F2F4ACF}" sibTransId="{BF63736F-5201-483F-A77E-D9B78A9EA1E2}"/>
    <dgm:cxn modelId="{42F7D83F-49C9-4B54-BC3D-8E1320B949B1}" type="presOf" srcId="{80765B9E-3807-4FA8-9417-3323B3A51948}" destId="{1C17FD9A-B30D-472C-A39E-A9DC3594A8B4}" srcOrd="0" destOrd="0" presId="urn:microsoft.com/office/officeart/2005/8/layout/cycle2"/>
    <dgm:cxn modelId="{3252F45C-D8DB-4417-A34C-6FCE257C0C4C}" type="presOf" srcId="{8A57D67A-1BE6-4EB3-81C7-53F8B4B5DD1D}" destId="{610EB5A2-4697-41CF-8836-D7FA43079A6D}" srcOrd="0" destOrd="0" presId="urn:microsoft.com/office/officeart/2005/8/layout/cycle2"/>
    <dgm:cxn modelId="{A8E40948-890B-4A13-AC1D-E84D6F257669}" srcId="{33C7222C-2C4F-48DE-85A2-1252A3026BB2}" destId="{9D3FC677-49F2-46E7-AA39-E3A2B457AD0F}" srcOrd="4" destOrd="0" parTransId="{BF4E4996-A213-4ECD-B72B-CDE4D5889032}" sibTransId="{FBC04EF7-C7C9-48BF-AC27-90ECF678669D}"/>
    <dgm:cxn modelId="{E657B86B-6578-424F-ACA7-ACFA2B62C5CD}" type="presOf" srcId="{D46267BA-E061-4A6A-A227-9D616C223898}" destId="{6DFCC937-DF61-4035-A1C1-A796140FE30F}" srcOrd="0" destOrd="0" presId="urn:microsoft.com/office/officeart/2005/8/layout/cycle2"/>
    <dgm:cxn modelId="{DF3A6B50-99CC-452A-AB35-404863CD339B}" type="presOf" srcId="{B7686932-B9EA-4D66-B295-C002ED84C5A1}" destId="{C7B8F5F8-BC13-4D1A-88FE-9F7A24015457}" srcOrd="1" destOrd="0" presId="urn:microsoft.com/office/officeart/2005/8/layout/cycle2"/>
    <dgm:cxn modelId="{54602856-CB7B-4B1C-9E31-E3C3025B95B4}" type="presOf" srcId="{80765B9E-3807-4FA8-9417-3323B3A51948}" destId="{338B7916-8418-4731-AC81-984B9B2EA117}" srcOrd="1" destOrd="0" presId="urn:microsoft.com/office/officeart/2005/8/layout/cycle2"/>
    <dgm:cxn modelId="{B67FED77-4AD1-4713-B62C-51C4186FFD54}" type="presOf" srcId="{4AAA38DD-AFCF-4EFC-BD96-A2D2C3EEE1EC}" destId="{DDCAE80F-945D-4644-8908-4E597F90A8E1}" srcOrd="1" destOrd="0" presId="urn:microsoft.com/office/officeart/2005/8/layout/cycle2"/>
    <dgm:cxn modelId="{3C8FFC7A-6FA9-42C6-ADE4-414A0CBC7868}" type="presOf" srcId="{33C7222C-2C4F-48DE-85A2-1252A3026BB2}" destId="{AC08F7B7-595E-44F0-84FD-D5405C2FE5D4}" srcOrd="0" destOrd="0" presId="urn:microsoft.com/office/officeart/2005/8/layout/cycle2"/>
    <dgm:cxn modelId="{FEE0A77D-EEBB-4658-BABA-6643D3C7F7B0}" type="presOf" srcId="{8A57D67A-1BE6-4EB3-81C7-53F8B4B5DD1D}" destId="{1F5934BC-05A4-48BB-8E0F-53C7F8A0ED29}" srcOrd="1" destOrd="0" presId="urn:microsoft.com/office/officeart/2005/8/layout/cycle2"/>
    <dgm:cxn modelId="{9B202588-4105-4072-A87D-DBC5838F11B8}" type="presOf" srcId="{B7686932-B9EA-4D66-B295-C002ED84C5A1}" destId="{7444A172-A33E-43C1-BFFE-818B9BADCCA5}" srcOrd="0" destOrd="0" presId="urn:microsoft.com/office/officeart/2005/8/layout/cycle2"/>
    <dgm:cxn modelId="{A4396A90-AE78-40CF-91AE-C50575E1EF50}" type="presOf" srcId="{4AAA38DD-AFCF-4EFC-BD96-A2D2C3EEE1EC}" destId="{1F3D1D68-F73A-41B5-9B11-AB19DC01707A}" srcOrd="0" destOrd="0" presId="urn:microsoft.com/office/officeart/2005/8/layout/cycle2"/>
    <dgm:cxn modelId="{878086A0-24AF-49D4-9FC4-07CBF5F5560E}" type="presOf" srcId="{9D3FC677-49F2-46E7-AA39-E3A2B457AD0F}" destId="{ED8F064F-FFEF-4550-AD68-483505D6D60C}" srcOrd="0" destOrd="0" presId="urn:microsoft.com/office/officeart/2005/8/layout/cycle2"/>
    <dgm:cxn modelId="{499C76B3-C339-4DC0-9367-C8C0A0B8B209}" type="presOf" srcId="{FBC04EF7-C7C9-48BF-AC27-90ECF678669D}" destId="{A6FB278C-DEA3-4E6E-B944-D18B79977407}" srcOrd="1" destOrd="0" presId="urn:microsoft.com/office/officeart/2005/8/layout/cycle2"/>
    <dgm:cxn modelId="{0E4F63B6-4779-4074-8C3A-45C9F382D6F6}" srcId="{33C7222C-2C4F-48DE-85A2-1252A3026BB2}" destId="{E99BA468-2FFA-428E-BE0C-2FB2C93F37C3}" srcOrd="1" destOrd="0" parTransId="{3D55F466-D450-4372-8E1A-19AF3C8C9E49}" sibTransId="{DCF7150D-8B85-42F5-B98E-80873A95E404}"/>
    <dgm:cxn modelId="{59E859D9-251D-4B65-B686-0A5A0DB6DB79}" srcId="{33C7222C-2C4F-48DE-85A2-1252A3026BB2}" destId="{D46267BA-E061-4A6A-A227-9D616C223898}" srcOrd="0" destOrd="0" parTransId="{FDA46546-EC54-4123-985A-8C8308C72FFC}" sibTransId="{80765B9E-3807-4FA8-9417-3323B3A51948}"/>
    <dgm:cxn modelId="{EB2C50DA-E121-4BF6-AEF9-AC1C500C8CAF}" type="presOf" srcId="{3BF36D3F-C697-42DF-B9E4-CD630A633FF9}" destId="{80FB55EF-D7CB-4562-AA8B-C4F4BEFD4A06}" srcOrd="0" destOrd="0" presId="urn:microsoft.com/office/officeart/2005/8/layout/cycle2"/>
    <dgm:cxn modelId="{2E9E9CDE-FC78-4C3A-8D7B-E43582F55F17}" type="presOf" srcId="{E99BA468-2FFA-428E-BE0C-2FB2C93F37C3}" destId="{E68EA86F-4B68-4144-BCEE-443CB3043CB4}" srcOrd="0" destOrd="0" presId="urn:microsoft.com/office/officeart/2005/8/layout/cycle2"/>
    <dgm:cxn modelId="{1756F8E2-43EC-4A0D-A7AD-E82435FBDCC3}" srcId="{33C7222C-2C4F-48DE-85A2-1252A3026BB2}" destId="{22870AA6-BE25-41DF-A407-3D545C397819}" srcOrd="2" destOrd="0" parTransId="{EC34727A-CF47-48B8-A1DA-3B2665880247}" sibTransId="{4AAA38DD-AFCF-4EFC-BD96-A2D2C3EEE1EC}"/>
    <dgm:cxn modelId="{CDEF82E6-A24B-43A7-A4B2-F3D4868544A1}" type="presOf" srcId="{603E7AF3-6053-4942-B800-B1EE8C4657F2}" destId="{D06F9CDF-CEB5-4D6A-892C-0AD1BB3D390E}" srcOrd="0" destOrd="0" presId="urn:microsoft.com/office/officeart/2005/8/layout/cycle2"/>
    <dgm:cxn modelId="{E680BEF6-814C-4809-92DA-CC8E8725C53E}" srcId="{33C7222C-2C4F-48DE-85A2-1252A3026BB2}" destId="{3BF36D3F-C697-42DF-B9E4-CD630A633FF9}" srcOrd="6" destOrd="0" parTransId="{9E9E596A-EB11-458C-A497-C5127E0FBE63}" sibTransId="{8A57D67A-1BE6-4EB3-81C7-53F8B4B5DD1D}"/>
    <dgm:cxn modelId="{DDDC0139-F3DD-4B2E-ADE4-E7188BC36F73}" type="presParOf" srcId="{AC08F7B7-595E-44F0-84FD-D5405C2FE5D4}" destId="{6DFCC937-DF61-4035-A1C1-A796140FE30F}" srcOrd="0" destOrd="0" presId="urn:microsoft.com/office/officeart/2005/8/layout/cycle2"/>
    <dgm:cxn modelId="{39D78E81-54D9-4629-BE3D-45FF78E9AC71}" type="presParOf" srcId="{AC08F7B7-595E-44F0-84FD-D5405C2FE5D4}" destId="{1C17FD9A-B30D-472C-A39E-A9DC3594A8B4}" srcOrd="1" destOrd="0" presId="urn:microsoft.com/office/officeart/2005/8/layout/cycle2"/>
    <dgm:cxn modelId="{BEE45BF5-F013-4A45-A92E-5BC0057475D3}" type="presParOf" srcId="{1C17FD9A-B30D-472C-A39E-A9DC3594A8B4}" destId="{338B7916-8418-4731-AC81-984B9B2EA117}" srcOrd="0" destOrd="0" presId="urn:microsoft.com/office/officeart/2005/8/layout/cycle2"/>
    <dgm:cxn modelId="{5CB14A1A-18FF-42B2-BEBB-3F68C6935385}" type="presParOf" srcId="{AC08F7B7-595E-44F0-84FD-D5405C2FE5D4}" destId="{E68EA86F-4B68-4144-BCEE-443CB3043CB4}" srcOrd="2" destOrd="0" presId="urn:microsoft.com/office/officeart/2005/8/layout/cycle2"/>
    <dgm:cxn modelId="{DBD413A5-8B83-42F4-81E8-D08A9540A621}" type="presParOf" srcId="{AC08F7B7-595E-44F0-84FD-D5405C2FE5D4}" destId="{3B586A88-1E7A-4D2E-8B00-7884D72CF4CA}" srcOrd="3" destOrd="0" presId="urn:microsoft.com/office/officeart/2005/8/layout/cycle2"/>
    <dgm:cxn modelId="{1B4D96F6-8A63-4362-9619-822519227207}" type="presParOf" srcId="{3B586A88-1E7A-4D2E-8B00-7884D72CF4CA}" destId="{BA8A1EDB-C4B5-49A6-8244-C6E8ECDFBFBA}" srcOrd="0" destOrd="0" presId="urn:microsoft.com/office/officeart/2005/8/layout/cycle2"/>
    <dgm:cxn modelId="{F443A205-BC67-4583-A55F-E38DF5311A6E}" type="presParOf" srcId="{AC08F7B7-595E-44F0-84FD-D5405C2FE5D4}" destId="{7F51F03B-4BEB-4593-B186-D7E778AE2386}" srcOrd="4" destOrd="0" presId="urn:microsoft.com/office/officeart/2005/8/layout/cycle2"/>
    <dgm:cxn modelId="{5D839BF8-3C7B-489E-95A3-DEC13F9AA2C4}" type="presParOf" srcId="{AC08F7B7-595E-44F0-84FD-D5405C2FE5D4}" destId="{1F3D1D68-F73A-41B5-9B11-AB19DC01707A}" srcOrd="5" destOrd="0" presId="urn:microsoft.com/office/officeart/2005/8/layout/cycle2"/>
    <dgm:cxn modelId="{1FEF25E4-E988-48E2-B187-8B0F39052ACE}" type="presParOf" srcId="{1F3D1D68-F73A-41B5-9B11-AB19DC01707A}" destId="{DDCAE80F-945D-4644-8908-4E597F90A8E1}" srcOrd="0" destOrd="0" presId="urn:microsoft.com/office/officeart/2005/8/layout/cycle2"/>
    <dgm:cxn modelId="{64161A17-B2C3-4D1F-B995-5A5280F431DD}" type="presParOf" srcId="{AC08F7B7-595E-44F0-84FD-D5405C2FE5D4}" destId="{D06F9CDF-CEB5-4D6A-892C-0AD1BB3D390E}" srcOrd="6" destOrd="0" presId="urn:microsoft.com/office/officeart/2005/8/layout/cycle2"/>
    <dgm:cxn modelId="{23D1261E-F2E2-452A-87B0-B7D9D7E072E4}" type="presParOf" srcId="{AC08F7B7-595E-44F0-84FD-D5405C2FE5D4}" destId="{7444A172-A33E-43C1-BFFE-818B9BADCCA5}" srcOrd="7" destOrd="0" presId="urn:microsoft.com/office/officeart/2005/8/layout/cycle2"/>
    <dgm:cxn modelId="{062BFA0C-6679-44EF-A7E1-FDB86235FA5E}" type="presParOf" srcId="{7444A172-A33E-43C1-BFFE-818B9BADCCA5}" destId="{C7B8F5F8-BC13-4D1A-88FE-9F7A24015457}" srcOrd="0" destOrd="0" presId="urn:microsoft.com/office/officeart/2005/8/layout/cycle2"/>
    <dgm:cxn modelId="{FC6DCC1B-C7C9-4125-9062-80DBF6AB7811}" type="presParOf" srcId="{AC08F7B7-595E-44F0-84FD-D5405C2FE5D4}" destId="{ED8F064F-FFEF-4550-AD68-483505D6D60C}" srcOrd="8" destOrd="0" presId="urn:microsoft.com/office/officeart/2005/8/layout/cycle2"/>
    <dgm:cxn modelId="{3238CBF4-EAE9-4A77-99AE-E0F3774EB79D}" type="presParOf" srcId="{AC08F7B7-595E-44F0-84FD-D5405C2FE5D4}" destId="{688EE647-B7C9-4B8F-8BE0-F3074D66BFFA}" srcOrd="9" destOrd="0" presId="urn:microsoft.com/office/officeart/2005/8/layout/cycle2"/>
    <dgm:cxn modelId="{323D83B4-13D1-414B-9DBB-9B160ECE47A7}" type="presParOf" srcId="{688EE647-B7C9-4B8F-8BE0-F3074D66BFFA}" destId="{A6FB278C-DEA3-4E6E-B944-D18B79977407}" srcOrd="0" destOrd="0" presId="urn:microsoft.com/office/officeart/2005/8/layout/cycle2"/>
    <dgm:cxn modelId="{A7346D11-E797-4A5E-AA87-DC16F61F5BEA}" type="presParOf" srcId="{AC08F7B7-595E-44F0-84FD-D5405C2FE5D4}" destId="{F2DA734C-D2C0-4057-8501-B003463CC3E5}" srcOrd="10" destOrd="0" presId="urn:microsoft.com/office/officeart/2005/8/layout/cycle2"/>
    <dgm:cxn modelId="{7DD47445-FF31-4E89-9045-7319B22CEEBB}" type="presParOf" srcId="{AC08F7B7-595E-44F0-84FD-D5405C2FE5D4}" destId="{6538FA74-BD5B-49D2-A494-D0ECB698ACAF}" srcOrd="11" destOrd="0" presId="urn:microsoft.com/office/officeart/2005/8/layout/cycle2"/>
    <dgm:cxn modelId="{36555A83-3125-4D0A-80E8-8F181DFC3B2D}" type="presParOf" srcId="{6538FA74-BD5B-49D2-A494-D0ECB698ACAF}" destId="{BDD5D9F4-389B-4193-97D0-FCB216D588C5}" srcOrd="0" destOrd="0" presId="urn:microsoft.com/office/officeart/2005/8/layout/cycle2"/>
    <dgm:cxn modelId="{CB8A0FAD-2BFB-44FF-94A0-4263310E0553}" type="presParOf" srcId="{AC08F7B7-595E-44F0-84FD-D5405C2FE5D4}" destId="{80FB55EF-D7CB-4562-AA8B-C4F4BEFD4A06}" srcOrd="12" destOrd="0" presId="urn:microsoft.com/office/officeart/2005/8/layout/cycle2"/>
    <dgm:cxn modelId="{5A5A6497-CD2A-4DF4-A3F6-E276E9E26484}" type="presParOf" srcId="{AC08F7B7-595E-44F0-84FD-D5405C2FE5D4}" destId="{610EB5A2-4697-41CF-8836-D7FA43079A6D}" srcOrd="13" destOrd="0" presId="urn:microsoft.com/office/officeart/2005/8/layout/cycle2"/>
    <dgm:cxn modelId="{1141E481-DBEE-4BB5-A6EB-5AC1102031D4}" type="presParOf" srcId="{610EB5A2-4697-41CF-8836-D7FA43079A6D}" destId="{1F5934BC-05A4-48BB-8E0F-53C7F8A0ED29}"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FCC937-DF61-4035-A1C1-A796140FE30F}">
      <dsp:nvSpPr>
        <dsp:cNvPr id="0" name=""/>
        <dsp:cNvSpPr/>
      </dsp:nvSpPr>
      <dsp:spPr>
        <a:xfrm>
          <a:off x="679386" y="0"/>
          <a:ext cx="365029" cy="365029"/>
        </a:xfrm>
        <a:prstGeom prst="ellipse">
          <a:avLst/>
        </a:prstGeom>
        <a:solidFill>
          <a:srgbClr val="2D495E"/>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1</a:t>
          </a:r>
        </a:p>
      </dsp:txBody>
      <dsp:txXfrm>
        <a:off x="732843" y="53457"/>
        <a:ext cx="258115" cy="258115"/>
      </dsp:txXfrm>
    </dsp:sp>
    <dsp:sp modelId="{1C17FD9A-B30D-472C-A39E-A9DC3594A8B4}">
      <dsp:nvSpPr>
        <dsp:cNvPr id="0" name=""/>
        <dsp:cNvSpPr/>
      </dsp:nvSpPr>
      <dsp:spPr>
        <a:xfrm rot="1835582">
          <a:off x="1039622" y="247170"/>
          <a:ext cx="71642" cy="123197"/>
        </a:xfrm>
        <a:prstGeom prst="rightArrow">
          <a:avLst>
            <a:gd name="adj1" fmla="val 60000"/>
            <a:gd name="adj2" fmla="val 50000"/>
          </a:avLst>
        </a:prstGeom>
        <a:solidFill>
          <a:srgbClr val="2D495E"/>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041118" y="266340"/>
        <a:ext cx="50149" cy="73919"/>
      </dsp:txXfrm>
    </dsp:sp>
    <dsp:sp modelId="{E68EA86F-4B68-4144-BCEE-443CB3043CB4}">
      <dsp:nvSpPr>
        <dsp:cNvPr id="0" name=""/>
        <dsp:cNvSpPr/>
      </dsp:nvSpPr>
      <dsp:spPr>
        <a:xfrm>
          <a:off x="1109963" y="254571"/>
          <a:ext cx="365029" cy="365029"/>
        </a:xfrm>
        <a:prstGeom prst="ellipse">
          <a:avLst/>
        </a:prstGeom>
        <a:solidFill>
          <a:srgbClr val="D92E2D"/>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2</a:t>
          </a:r>
        </a:p>
      </dsp:txBody>
      <dsp:txXfrm>
        <a:off x="1163420" y="308028"/>
        <a:ext cx="258115" cy="258115"/>
      </dsp:txXfrm>
    </dsp:sp>
    <dsp:sp modelId="{3B586A88-1E7A-4D2E-8B00-7884D72CF4CA}">
      <dsp:nvSpPr>
        <dsp:cNvPr id="0" name=""/>
        <dsp:cNvSpPr/>
      </dsp:nvSpPr>
      <dsp:spPr>
        <a:xfrm rot="4628571">
          <a:off x="1304342" y="639968"/>
          <a:ext cx="97003" cy="123197"/>
        </a:xfrm>
        <a:prstGeom prst="rightArrow">
          <a:avLst>
            <a:gd name="adj1" fmla="val 60000"/>
            <a:gd name="adj2" fmla="val 50000"/>
          </a:avLst>
        </a:prstGeom>
        <a:solidFill>
          <a:srgbClr val="D92E2D"/>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1315655" y="650421"/>
        <a:ext cx="67902" cy="73919"/>
      </dsp:txXfrm>
    </dsp:sp>
    <dsp:sp modelId="{7F51F03B-4BEB-4593-B186-D7E778AE2386}">
      <dsp:nvSpPr>
        <dsp:cNvPr id="0" name=""/>
        <dsp:cNvSpPr/>
      </dsp:nvSpPr>
      <dsp:spPr>
        <a:xfrm>
          <a:off x="1231917" y="788886"/>
          <a:ext cx="365029" cy="365029"/>
        </a:xfrm>
        <a:prstGeom prst="ellipse">
          <a:avLst/>
        </a:prstGeom>
        <a:solidFill>
          <a:srgbClr val="EC9536"/>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3</a:t>
          </a:r>
        </a:p>
      </dsp:txBody>
      <dsp:txXfrm>
        <a:off x="1285374" y="842343"/>
        <a:ext cx="258115" cy="258115"/>
      </dsp:txXfrm>
    </dsp:sp>
    <dsp:sp modelId="{1F3D1D68-F73A-41B5-9B11-AB19DC01707A}">
      <dsp:nvSpPr>
        <dsp:cNvPr id="0" name=""/>
        <dsp:cNvSpPr/>
      </dsp:nvSpPr>
      <dsp:spPr>
        <a:xfrm rot="7714286">
          <a:off x="1196788" y="1121899"/>
          <a:ext cx="97003" cy="123197"/>
        </a:xfrm>
        <a:prstGeom prst="rightArrow">
          <a:avLst>
            <a:gd name="adj1" fmla="val 60000"/>
            <a:gd name="adj2" fmla="val 50000"/>
          </a:avLst>
        </a:prstGeom>
        <a:solidFill>
          <a:srgbClr val="EC9536"/>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1220411" y="1135162"/>
        <a:ext cx="67902" cy="73919"/>
      </dsp:txXfrm>
    </dsp:sp>
    <dsp:sp modelId="{D06F9CDF-CEB5-4D6A-892C-0AD1BB3D390E}">
      <dsp:nvSpPr>
        <dsp:cNvPr id="0" name=""/>
        <dsp:cNvSpPr/>
      </dsp:nvSpPr>
      <dsp:spPr>
        <a:xfrm>
          <a:off x="890210" y="1217373"/>
          <a:ext cx="365029" cy="365029"/>
        </a:xfrm>
        <a:prstGeom prst="ellipse">
          <a:avLst/>
        </a:prstGeom>
        <a:solidFill>
          <a:srgbClr val="E8C22C"/>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4</a:t>
          </a:r>
        </a:p>
      </dsp:txBody>
      <dsp:txXfrm>
        <a:off x="943667" y="1270830"/>
        <a:ext cx="258115" cy="258115"/>
      </dsp:txXfrm>
    </dsp:sp>
    <dsp:sp modelId="{7444A172-A33E-43C1-BFFE-818B9BADCCA5}">
      <dsp:nvSpPr>
        <dsp:cNvPr id="0" name=""/>
        <dsp:cNvSpPr/>
      </dsp:nvSpPr>
      <dsp:spPr>
        <a:xfrm rot="10800000">
          <a:off x="752940" y="1338289"/>
          <a:ext cx="97003" cy="123197"/>
        </a:xfrm>
        <a:prstGeom prst="rightArrow">
          <a:avLst>
            <a:gd name="adj1" fmla="val 60000"/>
            <a:gd name="adj2" fmla="val 50000"/>
          </a:avLst>
        </a:prstGeom>
        <a:solidFill>
          <a:srgbClr val="E8C22C"/>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782041" y="1362928"/>
        <a:ext cx="67902" cy="73919"/>
      </dsp:txXfrm>
    </dsp:sp>
    <dsp:sp modelId="{ED8F064F-FFEF-4550-AD68-483505D6D60C}">
      <dsp:nvSpPr>
        <dsp:cNvPr id="0" name=""/>
        <dsp:cNvSpPr/>
      </dsp:nvSpPr>
      <dsp:spPr>
        <a:xfrm>
          <a:off x="342154" y="1217373"/>
          <a:ext cx="365029" cy="365029"/>
        </a:xfrm>
        <a:prstGeom prst="ellipse">
          <a:avLst/>
        </a:prstGeom>
        <a:solidFill>
          <a:srgbClr val="34B0A5"/>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5</a:t>
          </a:r>
        </a:p>
      </dsp:txBody>
      <dsp:txXfrm>
        <a:off x="395611" y="1270830"/>
        <a:ext cx="258115" cy="258115"/>
      </dsp:txXfrm>
    </dsp:sp>
    <dsp:sp modelId="{688EE647-B7C9-4B8F-8BE0-F3074D66BFFA}">
      <dsp:nvSpPr>
        <dsp:cNvPr id="0" name=""/>
        <dsp:cNvSpPr/>
      </dsp:nvSpPr>
      <dsp:spPr>
        <a:xfrm rot="13885714">
          <a:off x="307025" y="1126192"/>
          <a:ext cx="97003" cy="123197"/>
        </a:xfrm>
        <a:prstGeom prst="rightArrow">
          <a:avLst>
            <a:gd name="adj1" fmla="val 60000"/>
            <a:gd name="adj2" fmla="val 50000"/>
          </a:avLst>
        </a:prstGeom>
        <a:solidFill>
          <a:srgbClr val="34B0A5"/>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rot="10800000">
        <a:off x="330648" y="1162207"/>
        <a:ext cx="67902" cy="73919"/>
      </dsp:txXfrm>
    </dsp:sp>
    <dsp:sp modelId="{F2DA734C-D2C0-4057-8501-B003463CC3E5}">
      <dsp:nvSpPr>
        <dsp:cNvPr id="0" name=""/>
        <dsp:cNvSpPr/>
      </dsp:nvSpPr>
      <dsp:spPr>
        <a:xfrm>
          <a:off x="447" y="788886"/>
          <a:ext cx="365029" cy="365029"/>
        </a:xfrm>
        <a:prstGeom prst="ellipse">
          <a:avLst/>
        </a:prstGeom>
        <a:solidFill>
          <a:srgbClr val="5497B4"/>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6</a:t>
          </a:r>
        </a:p>
      </dsp:txBody>
      <dsp:txXfrm>
        <a:off x="53904" y="842343"/>
        <a:ext cx="258115" cy="258115"/>
      </dsp:txXfrm>
    </dsp:sp>
    <dsp:sp modelId="{6538FA74-BD5B-49D2-A494-D0ECB698ACAF}">
      <dsp:nvSpPr>
        <dsp:cNvPr id="0" name=""/>
        <dsp:cNvSpPr/>
      </dsp:nvSpPr>
      <dsp:spPr>
        <a:xfrm rot="16971429">
          <a:off x="194826" y="645321"/>
          <a:ext cx="97003" cy="123197"/>
        </a:xfrm>
        <a:prstGeom prst="rightArrow">
          <a:avLst>
            <a:gd name="adj1" fmla="val 60000"/>
            <a:gd name="adj2" fmla="val 50000"/>
          </a:avLst>
        </a:prstGeom>
        <a:solidFill>
          <a:srgbClr val="5497B4"/>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206139" y="684146"/>
        <a:ext cx="67902" cy="73919"/>
      </dsp:txXfrm>
    </dsp:sp>
    <dsp:sp modelId="{80FB55EF-D7CB-4562-AA8B-C4F4BEFD4A06}">
      <dsp:nvSpPr>
        <dsp:cNvPr id="0" name=""/>
        <dsp:cNvSpPr/>
      </dsp:nvSpPr>
      <dsp:spPr>
        <a:xfrm>
          <a:off x="122401" y="254571"/>
          <a:ext cx="365029" cy="365029"/>
        </a:xfrm>
        <a:prstGeom prst="ellipse">
          <a:avLst/>
        </a:prstGeom>
        <a:solidFill>
          <a:srgbClr val="6A357B"/>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GB" sz="1500" kern="1200" dirty="0"/>
            <a:t>7</a:t>
          </a:r>
        </a:p>
      </dsp:txBody>
      <dsp:txXfrm>
        <a:off x="175858" y="308028"/>
        <a:ext cx="258115" cy="258115"/>
      </dsp:txXfrm>
    </dsp:sp>
    <dsp:sp modelId="{610EB5A2-4697-41CF-8836-D7FA43079A6D}">
      <dsp:nvSpPr>
        <dsp:cNvPr id="0" name=""/>
        <dsp:cNvSpPr/>
      </dsp:nvSpPr>
      <dsp:spPr>
        <a:xfrm rot="20126223">
          <a:off x="514479" y="249744"/>
          <a:ext cx="131108" cy="123197"/>
        </a:xfrm>
        <a:prstGeom prst="rightArrow">
          <a:avLst>
            <a:gd name="adj1" fmla="val 60000"/>
            <a:gd name="adj2" fmla="val 50000"/>
          </a:avLst>
        </a:prstGeom>
        <a:solidFill>
          <a:srgbClr val="6A357B"/>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dsp:txBody>
      <dsp:txXfrm>
        <a:off x="516151" y="282065"/>
        <a:ext cx="94149" cy="73919"/>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B6B01-9BD8-43E4-81C7-11142218344C}" type="datetimeFigureOut">
              <a:rPr lang="en-GB" smtClean="0"/>
              <a:t>14/04/2026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CCEBDE-8C22-4B19-B140-0105F41728FF}" type="slidenum">
              <a:rPr lang="en-GB" smtClean="0"/>
              <a:t>‹#›</a:t>
            </a:fld>
            <a:endParaRPr lang="en-GB"/>
          </a:p>
        </p:txBody>
      </p:sp>
    </p:spTree>
    <p:extLst>
      <p:ext uri="{BB962C8B-B14F-4D97-AF65-F5344CB8AC3E}">
        <p14:creationId xmlns:p14="http://schemas.microsoft.com/office/powerpoint/2010/main" val="122297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ACCEBDE-8C22-4B19-B140-0105F41728FF}" type="slidenum">
              <a:rPr lang="en-GB" smtClean="0"/>
              <a:t>1</a:t>
            </a:fld>
            <a:endParaRPr lang="en-GB"/>
          </a:p>
        </p:txBody>
      </p:sp>
    </p:spTree>
    <p:extLst>
      <p:ext uri="{BB962C8B-B14F-4D97-AF65-F5344CB8AC3E}">
        <p14:creationId xmlns:p14="http://schemas.microsoft.com/office/powerpoint/2010/main" val="41364994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397D47-551F-DA82-BD69-AB8F485914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CDBF08C-68CB-9A95-3137-69FA8B862F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5626D08-570B-4B83-5F3B-C9EAB73DC78C}"/>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E34B62B1-B9C1-7007-148F-9A394155AD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45ABFB-BB66-741F-6617-4F2E956C3573}"/>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4264245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359E7-4909-2386-3919-3AAF7C86D60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6926C9B-9E2F-3985-E508-30E1FB4C3DE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DE636A1-7235-034A-29B3-0E9D6461EA03}"/>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FADA3291-7649-45EF-2883-5DDAE4FF669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49F3C2-DF5A-1466-BC5D-98A24983A936}"/>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3738254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FD48BC-0C73-9AA5-D3A7-5A3E5D567E8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1757DB-2BB3-BB1C-8895-7D7B9580D6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DE6B56-D462-8DAD-ED49-33545EF364BE}"/>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4720B9D0-A548-77E7-9064-B5715BC929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9190F4F-408C-0066-467B-49252693BFA9}"/>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3057703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6C5B5E-9B71-26F1-06BF-868122BF68E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36AC97B-CD72-9B41-8AC7-606C18C8F3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26F4D02-4B26-ECA1-A1ED-B4D750955FB3}"/>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A350D7E2-4419-E9DC-90D0-8B2CF1791B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6420AF-9D94-3C40-6A7A-BB03C4985B79}"/>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2928675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8C0E3-10C4-002A-4048-42211C9040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37EA491-10BF-4EC9-9F3E-079421A4B69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136E49-6C37-007E-5CD3-E684A0BCBA40}"/>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C8F208AF-DD8B-B4EA-210E-F9FE79FD6B7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04D1CC-4BC5-4A17-0117-50EDF91B56A2}"/>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2520601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9F821-7331-2192-9693-15C925D72E0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CB5D05-8EEC-E291-183F-BFF05CC70A5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6CE87CE-C0E2-8D07-F8A1-11A4EFED7B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527AE99-7893-2855-F7A0-C214466B4EBD}"/>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6" name="Footer Placeholder 5">
            <a:extLst>
              <a:ext uri="{FF2B5EF4-FFF2-40B4-BE49-F238E27FC236}">
                <a16:creationId xmlns:a16="http://schemas.microsoft.com/office/drawing/2014/main" id="{70D36C5F-5643-4B03-2313-9E68B3F307A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4E4C9F8-5FCD-F21A-A9FF-BC82993748C6}"/>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2690001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5F3249-4FE5-24DF-0EE1-B3760B6F0C7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FE2381C-FD6D-4A86-91A5-C575A56B6DC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DCE319-1AA8-8148-3432-A3A72102F0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3BEACA2-6286-2445-A4D3-80FF6D3CAF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4A250EB-C21A-1665-078F-4E4326525C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CFD9384-6A9D-17B9-AD47-51CD972288D6}"/>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8" name="Footer Placeholder 7">
            <a:extLst>
              <a:ext uri="{FF2B5EF4-FFF2-40B4-BE49-F238E27FC236}">
                <a16:creationId xmlns:a16="http://schemas.microsoft.com/office/drawing/2014/main" id="{67736445-4318-D04B-FE15-15F75C8ACE9F}"/>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0ECA64A-3A87-B589-A864-A6D4FF617A9E}"/>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922644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30902-67F2-57B6-2F16-9443FAB77D1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A53785D-C9A3-898B-8783-AE249FAC06F1}"/>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4" name="Footer Placeholder 3">
            <a:extLst>
              <a:ext uri="{FF2B5EF4-FFF2-40B4-BE49-F238E27FC236}">
                <a16:creationId xmlns:a16="http://schemas.microsoft.com/office/drawing/2014/main" id="{20DB7AEA-E753-DD7C-040F-B677EE6879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2E9A6ED-C30D-72D0-EE68-6713B8AB6109}"/>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2176743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495342A-617C-1BF6-DAA7-A31D612002F3}"/>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3" name="Footer Placeholder 2">
            <a:extLst>
              <a:ext uri="{FF2B5EF4-FFF2-40B4-BE49-F238E27FC236}">
                <a16:creationId xmlns:a16="http://schemas.microsoft.com/office/drawing/2014/main" id="{15A75D26-E49B-2D48-646E-D5B990F78EF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39A9149-3A7A-130E-BCD0-BE1B26185139}"/>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3137501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F5F6B-4645-7A76-0860-244D3D0A3A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4AED70E-DB4F-44BE-A8D6-0AEB91B811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8A97F80-00D7-AFE7-BABA-A91439192B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EFFF32-0A4D-7804-A2B9-D7E7280BF9BC}"/>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6" name="Footer Placeholder 5">
            <a:extLst>
              <a:ext uri="{FF2B5EF4-FFF2-40B4-BE49-F238E27FC236}">
                <a16:creationId xmlns:a16="http://schemas.microsoft.com/office/drawing/2014/main" id="{960B4B26-4379-72E0-EAA5-8F91FF5A32D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A4B2D47-825A-B696-BAD9-39A43EF88792}"/>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159865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F83A6B-C06F-02F7-4874-3DBA381DE75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C14369F-DF6A-FFD5-6DEE-7AE3984313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3066BD5-8E88-5FAA-1F9E-3FB6E5421B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C72365A-0802-675F-BF2B-C05045DC671C}"/>
              </a:ext>
            </a:extLst>
          </p:cNvPr>
          <p:cNvSpPr>
            <a:spLocks noGrp="1"/>
          </p:cNvSpPr>
          <p:nvPr>
            <p:ph type="dt" sz="half" idx="10"/>
          </p:nvPr>
        </p:nvSpPr>
        <p:spPr/>
        <p:txBody>
          <a:bodyPr/>
          <a:lstStyle/>
          <a:p>
            <a:fld id="{5351BE7C-4275-4208-A4CA-2DC7FF0EFEEF}" type="datetimeFigureOut">
              <a:rPr lang="en-GB" smtClean="0"/>
              <a:t>14/04/2026</a:t>
            </a:fld>
            <a:endParaRPr lang="en-GB"/>
          </a:p>
        </p:txBody>
      </p:sp>
      <p:sp>
        <p:nvSpPr>
          <p:cNvPr id="6" name="Footer Placeholder 5">
            <a:extLst>
              <a:ext uri="{FF2B5EF4-FFF2-40B4-BE49-F238E27FC236}">
                <a16:creationId xmlns:a16="http://schemas.microsoft.com/office/drawing/2014/main" id="{5F5FCDDB-EBDA-248D-72AE-60B319430C1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9B2D98-5D18-6B4F-2DD1-867481372E68}"/>
              </a:ext>
            </a:extLst>
          </p:cNvPr>
          <p:cNvSpPr>
            <a:spLocks noGrp="1"/>
          </p:cNvSpPr>
          <p:nvPr>
            <p:ph type="sldNum" sz="quarter" idx="12"/>
          </p:nvPr>
        </p:nvSpPr>
        <p:spPr/>
        <p:txBody>
          <a:bodyPr/>
          <a:lstStyle/>
          <a:p>
            <a:fld id="{14D1B509-0680-4D18-9495-0292B213CC67}" type="slidenum">
              <a:rPr lang="en-GB" smtClean="0"/>
              <a:t>‹#›</a:t>
            </a:fld>
            <a:endParaRPr lang="en-GB"/>
          </a:p>
        </p:txBody>
      </p:sp>
    </p:spTree>
    <p:extLst>
      <p:ext uri="{BB962C8B-B14F-4D97-AF65-F5344CB8AC3E}">
        <p14:creationId xmlns:p14="http://schemas.microsoft.com/office/powerpoint/2010/main" val="14838794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3370166-D3C2-96A0-0982-F7B4ECF61B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51BED5F-A061-8F3B-4839-41CE6B106B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EF80220-FB29-9F5F-5154-EF8431BFAD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5351BE7C-4275-4208-A4CA-2DC7FF0EFEEF}" type="datetimeFigureOut">
              <a:rPr lang="en-GB" smtClean="0"/>
              <a:t>14/04/2026</a:t>
            </a:fld>
            <a:endParaRPr lang="en-GB"/>
          </a:p>
        </p:txBody>
      </p:sp>
      <p:sp>
        <p:nvSpPr>
          <p:cNvPr id="5" name="Footer Placeholder 4">
            <a:extLst>
              <a:ext uri="{FF2B5EF4-FFF2-40B4-BE49-F238E27FC236}">
                <a16:creationId xmlns:a16="http://schemas.microsoft.com/office/drawing/2014/main" id="{BB4DE488-5D3B-017D-A33F-20D8EDDAC9D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C2228B5-8F75-74A9-B65D-0733D44EA1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4D1B509-0680-4D18-9495-0292B213CC67}" type="slidenum">
              <a:rPr lang="en-GB" smtClean="0"/>
              <a:t>‹#›</a:t>
            </a:fld>
            <a:endParaRPr lang="en-GB"/>
          </a:p>
        </p:txBody>
      </p:sp>
    </p:spTree>
    <p:extLst>
      <p:ext uri="{BB962C8B-B14F-4D97-AF65-F5344CB8AC3E}">
        <p14:creationId xmlns:p14="http://schemas.microsoft.com/office/powerpoint/2010/main" val="32512976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529F74-1989-E518-A53F-99CBCF3B1F14}"/>
              </a:ext>
            </a:extLst>
          </p:cNvPr>
          <p:cNvSpPr txBox="1"/>
          <p:nvPr/>
        </p:nvSpPr>
        <p:spPr>
          <a:xfrm>
            <a:off x="4881901" y="3065081"/>
            <a:ext cx="3120454" cy="461665"/>
          </a:xfrm>
          <a:prstGeom prst="rect">
            <a:avLst/>
          </a:prstGeom>
          <a:noFill/>
        </p:spPr>
        <p:txBody>
          <a:bodyPr wrap="square" rtlCol="0">
            <a:spAutoFit/>
          </a:bodyPr>
          <a:lstStyle/>
          <a:p>
            <a:pPr algn="ctr"/>
            <a:r>
              <a:rPr lang="en-GB" sz="2400" b="1" dirty="0">
                <a:solidFill>
                  <a:srgbClr val="6A357B"/>
                </a:solidFill>
              </a:rPr>
              <a:t>SAR James</a:t>
            </a:r>
          </a:p>
        </p:txBody>
      </p:sp>
      <p:sp>
        <p:nvSpPr>
          <p:cNvPr id="5" name="TextBox 4">
            <a:extLst>
              <a:ext uri="{FF2B5EF4-FFF2-40B4-BE49-F238E27FC236}">
                <a16:creationId xmlns:a16="http://schemas.microsoft.com/office/drawing/2014/main" id="{EBBBAFCD-2A3A-4903-EF0E-80D21C0920E4}"/>
              </a:ext>
            </a:extLst>
          </p:cNvPr>
          <p:cNvSpPr txBox="1"/>
          <p:nvPr/>
        </p:nvSpPr>
        <p:spPr>
          <a:xfrm>
            <a:off x="5355843" y="3597409"/>
            <a:ext cx="2409256" cy="461665"/>
          </a:xfrm>
          <a:prstGeom prst="rect">
            <a:avLst/>
          </a:prstGeom>
          <a:noFill/>
        </p:spPr>
        <p:txBody>
          <a:bodyPr wrap="square" rtlCol="0">
            <a:spAutoFit/>
          </a:bodyPr>
          <a:lstStyle/>
          <a:p>
            <a:r>
              <a:rPr lang="en-GB" sz="2400" b="1" dirty="0">
                <a:solidFill>
                  <a:srgbClr val="2D495E"/>
                </a:solidFill>
              </a:rPr>
              <a:t>7-Point Briefing</a:t>
            </a:r>
          </a:p>
        </p:txBody>
      </p:sp>
      <p:graphicFrame>
        <p:nvGraphicFramePr>
          <p:cNvPr id="46" name="Diagram 45">
            <a:extLst>
              <a:ext uri="{FF2B5EF4-FFF2-40B4-BE49-F238E27FC236}">
                <a16:creationId xmlns:a16="http://schemas.microsoft.com/office/drawing/2014/main" id="{8F40C242-5BB0-1D20-12A6-F6DA1715CBD7}"/>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2013075960"/>
              </p:ext>
            </p:extLst>
          </p:nvPr>
        </p:nvGraphicFramePr>
        <p:xfrm>
          <a:off x="3769945" y="2735349"/>
          <a:ext cx="1597394" cy="15991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descr="Empty textbox ">
            <a:extLst>
              <a:ext uri="{FF2B5EF4-FFF2-40B4-BE49-F238E27FC236}">
                <a16:creationId xmlns:a16="http://schemas.microsoft.com/office/drawing/2014/main" id="{986C4ADD-4A6D-83E4-D7C0-BC6D0A92B4C2}"/>
              </a:ext>
            </a:extLst>
          </p:cNvPr>
          <p:cNvSpPr txBox="1"/>
          <p:nvPr/>
        </p:nvSpPr>
        <p:spPr>
          <a:xfrm>
            <a:off x="4299285" y="393260"/>
            <a:ext cx="2998833" cy="2247424"/>
          </a:xfrm>
          <a:prstGeom prst="roundRect">
            <a:avLst/>
          </a:prstGeom>
          <a:solidFill>
            <a:srgbClr val="E1E5E6"/>
          </a:solidFill>
          <a:ln w="28575">
            <a:solidFill>
              <a:srgbClr val="2D495E"/>
            </a:solidFill>
          </a:ln>
        </p:spPr>
        <p:txBody>
          <a:bodyPr wrap="square" rtlCol="0">
            <a:spAutoFit/>
          </a:bodyPr>
          <a:lstStyle/>
          <a:p>
            <a:r>
              <a:rPr lang="en-GB" sz="1400" b="1" dirty="0">
                <a:solidFill>
                  <a:schemeClr val="tx1"/>
                </a:solidFill>
                <a:latin typeface="Aptos Display" panose="020B0004020202020204" pitchFamily="34" charset="0"/>
              </a:rPr>
              <a:t>Concern</a:t>
            </a:r>
          </a:p>
          <a:p>
            <a:r>
              <a:rPr lang="en-US" sz="1400" dirty="0">
                <a:latin typeface="Aptos Display" panose="020B0004020202020204" pitchFamily="34" charset="0"/>
              </a:rPr>
              <a:t>James was 19 years old when he died of complications from diabetes. James had learning disabilities and health needs and was extremely overweight. Practitioners struggled to engage with James and his family, with whom he lived.</a:t>
            </a:r>
          </a:p>
        </p:txBody>
      </p:sp>
      <p:grpSp>
        <p:nvGrpSpPr>
          <p:cNvPr id="13" name="Group 12">
            <a:extLst>
              <a:ext uri="{FF2B5EF4-FFF2-40B4-BE49-F238E27FC236}">
                <a16:creationId xmlns:a16="http://schemas.microsoft.com/office/drawing/2014/main" id="{FA8DB4F9-A9AD-6776-4927-996F23243F87}"/>
              </a:ext>
              <a:ext uri="{C183D7F6-B498-43B3-948B-1728B52AA6E4}">
                <adec:decorative xmlns:adec="http://schemas.microsoft.com/office/drawing/2017/decorative" val="1"/>
              </a:ext>
            </a:extLst>
          </p:cNvPr>
          <p:cNvGrpSpPr/>
          <p:nvPr/>
        </p:nvGrpSpPr>
        <p:grpSpPr>
          <a:xfrm>
            <a:off x="6849362" y="96068"/>
            <a:ext cx="646413" cy="646413"/>
            <a:chOff x="1533533" y="747"/>
            <a:chExt cx="646413" cy="646413"/>
          </a:xfrm>
        </p:grpSpPr>
        <p:sp>
          <p:nvSpPr>
            <p:cNvPr id="14" name="Oval 13">
              <a:extLst>
                <a:ext uri="{FF2B5EF4-FFF2-40B4-BE49-F238E27FC236}">
                  <a16:creationId xmlns:a16="http://schemas.microsoft.com/office/drawing/2014/main" id="{CC78744E-C236-875E-F716-A6C5F5ADE4F9}"/>
                </a:ext>
              </a:extLst>
            </p:cNvPr>
            <p:cNvSpPr/>
            <p:nvPr/>
          </p:nvSpPr>
          <p:spPr>
            <a:xfrm>
              <a:off x="1533533" y="747"/>
              <a:ext cx="646413" cy="646413"/>
            </a:xfrm>
            <a:prstGeom prst="ellipse">
              <a:avLst/>
            </a:prstGeom>
            <a:solidFill>
              <a:srgbClr val="2D495E"/>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15" name="Oval 4">
              <a:extLst>
                <a:ext uri="{FF2B5EF4-FFF2-40B4-BE49-F238E27FC236}">
                  <a16:creationId xmlns:a16="http://schemas.microsoft.com/office/drawing/2014/main" id="{8B84D373-26DA-E19B-4445-004B1F9CA7FB}"/>
                </a:ext>
                <a:ext uri="{C183D7F6-B498-43B3-948B-1728B52AA6E4}">
                  <adec:decorative xmlns:adec="http://schemas.microsoft.com/office/drawing/2017/decorative" val="1"/>
                </a:ext>
              </a:extLst>
            </p:cNvPr>
            <p:cNvSpPr txBox="1"/>
            <p:nvPr/>
          </p:nvSpPr>
          <p:spPr>
            <a:xfrm>
              <a:off x="1628198" y="95412"/>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1</a:t>
              </a:r>
            </a:p>
          </p:txBody>
        </p:sp>
      </p:grpSp>
      <p:grpSp>
        <p:nvGrpSpPr>
          <p:cNvPr id="34" name="Group 33">
            <a:extLst>
              <a:ext uri="{FF2B5EF4-FFF2-40B4-BE49-F238E27FC236}">
                <a16:creationId xmlns:a16="http://schemas.microsoft.com/office/drawing/2014/main" id="{4DF27B3C-DC2F-5320-F5F9-4D21EF80DA63}"/>
              </a:ext>
              <a:ext uri="{C183D7F6-B498-43B3-948B-1728B52AA6E4}">
                <adec:decorative xmlns:adec="http://schemas.microsoft.com/office/drawing/2017/decorative" val="1"/>
              </a:ext>
            </a:extLst>
          </p:cNvPr>
          <p:cNvGrpSpPr/>
          <p:nvPr/>
        </p:nvGrpSpPr>
        <p:grpSpPr>
          <a:xfrm rot="20091640">
            <a:off x="7301326" y="909828"/>
            <a:ext cx="716620" cy="642796"/>
            <a:chOff x="994612" y="255400"/>
            <a:chExt cx="97003" cy="123197"/>
          </a:xfrm>
        </p:grpSpPr>
        <p:sp>
          <p:nvSpPr>
            <p:cNvPr id="35" name="Arrow: Right 34">
              <a:extLst>
                <a:ext uri="{FF2B5EF4-FFF2-40B4-BE49-F238E27FC236}">
                  <a16:creationId xmlns:a16="http://schemas.microsoft.com/office/drawing/2014/main" id="{6FDDD5FB-A60D-EBF2-F036-AD9A25059007}"/>
                </a:ext>
              </a:extLst>
            </p:cNvPr>
            <p:cNvSpPr/>
            <p:nvPr/>
          </p:nvSpPr>
          <p:spPr>
            <a:xfrm rot="1542857">
              <a:off x="994612" y="255400"/>
              <a:ext cx="97003" cy="123197"/>
            </a:xfrm>
            <a:prstGeom prst="rightArrow">
              <a:avLst>
                <a:gd name="adj1" fmla="val 60000"/>
                <a:gd name="adj2" fmla="val 50000"/>
              </a:avLst>
            </a:prstGeom>
            <a:solidFill>
              <a:srgbClr val="2D495E"/>
            </a:solid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36" name="Arrow: Right 4">
              <a:extLst>
                <a:ext uri="{FF2B5EF4-FFF2-40B4-BE49-F238E27FC236}">
                  <a16:creationId xmlns:a16="http://schemas.microsoft.com/office/drawing/2014/main" id="{A6AD41AC-1E91-213C-3AC2-4322599336BE}"/>
                </a:ext>
              </a:extLst>
            </p:cNvPr>
            <p:cNvSpPr txBox="1"/>
            <p:nvPr/>
          </p:nvSpPr>
          <p:spPr>
            <a:xfrm rot="1542857">
              <a:off x="996053" y="273726"/>
              <a:ext cx="67902" cy="7391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p:txBody>
        </p:sp>
      </p:grpSp>
      <p:sp>
        <p:nvSpPr>
          <p:cNvPr id="7" name="TextBox 6" descr="Empty textbox ">
            <a:extLst>
              <a:ext uri="{FF2B5EF4-FFF2-40B4-BE49-F238E27FC236}">
                <a16:creationId xmlns:a16="http://schemas.microsoft.com/office/drawing/2014/main" id="{80A88251-A300-1321-D9A7-C7BBA9F276C5}"/>
              </a:ext>
            </a:extLst>
          </p:cNvPr>
          <p:cNvSpPr txBox="1"/>
          <p:nvPr/>
        </p:nvSpPr>
        <p:spPr>
          <a:xfrm>
            <a:off x="8055203" y="415959"/>
            <a:ext cx="3728982" cy="2962513"/>
          </a:xfrm>
          <a:prstGeom prst="roundRect">
            <a:avLst/>
          </a:prstGeom>
          <a:solidFill>
            <a:srgbClr val="FCE9DB"/>
          </a:solidFill>
          <a:ln w="28575">
            <a:solidFill>
              <a:srgbClr val="D92E2D"/>
            </a:solidFill>
          </a:ln>
        </p:spPr>
        <p:txBody>
          <a:bodyPr wrap="square" rtlCol="0">
            <a:spAutoFit/>
          </a:bodyPr>
          <a:lstStyle/>
          <a:p>
            <a:r>
              <a:rPr lang="en-GB" sz="1400" b="1" dirty="0">
                <a:solidFill>
                  <a:schemeClr val="tx1"/>
                </a:solidFill>
                <a:latin typeface="Aptos Display" panose="020B0004020202020204" pitchFamily="34" charset="0"/>
              </a:rPr>
              <a:t>History</a:t>
            </a:r>
          </a:p>
          <a:p>
            <a:r>
              <a:rPr lang="en-US" sz="1400" dirty="0">
                <a:latin typeface="Aptos Display" panose="020B0004020202020204" pitchFamily="34" charset="0"/>
              </a:rPr>
              <a:t>James was identified to be pre-diabetic but was not diagnosed with diabetes. Services were offered and reasonable adjustments were made to meet James’ needs. A care agency was commissioned to support James at home. Multi-Disciplinary Team meetings were held to discuss how to engage with James and his family. Despite this, James was not brought to multiple health appointments and his family did not want support from the care agency.</a:t>
            </a:r>
          </a:p>
        </p:txBody>
      </p:sp>
      <p:grpSp>
        <p:nvGrpSpPr>
          <p:cNvPr id="16" name="Group 15">
            <a:extLst>
              <a:ext uri="{FF2B5EF4-FFF2-40B4-BE49-F238E27FC236}">
                <a16:creationId xmlns:a16="http://schemas.microsoft.com/office/drawing/2014/main" id="{B1EED6A3-3B60-36C8-DD7E-82CCC42AD8F3}"/>
              </a:ext>
              <a:ext uri="{C183D7F6-B498-43B3-948B-1728B52AA6E4}">
                <adec:decorative xmlns:adec="http://schemas.microsoft.com/office/drawing/2017/decorative" val="1"/>
              </a:ext>
            </a:extLst>
          </p:cNvPr>
          <p:cNvGrpSpPr/>
          <p:nvPr/>
        </p:nvGrpSpPr>
        <p:grpSpPr>
          <a:xfrm>
            <a:off x="11398149" y="96068"/>
            <a:ext cx="646413" cy="646413"/>
            <a:chOff x="2408169" y="421950"/>
            <a:chExt cx="646413" cy="646413"/>
          </a:xfrm>
        </p:grpSpPr>
        <p:sp>
          <p:nvSpPr>
            <p:cNvPr id="17" name="Oval 16">
              <a:extLst>
                <a:ext uri="{FF2B5EF4-FFF2-40B4-BE49-F238E27FC236}">
                  <a16:creationId xmlns:a16="http://schemas.microsoft.com/office/drawing/2014/main" id="{B12B1F48-7BDE-F710-3D9B-7CAB48FA6009}"/>
                </a:ext>
              </a:extLst>
            </p:cNvPr>
            <p:cNvSpPr/>
            <p:nvPr/>
          </p:nvSpPr>
          <p:spPr>
            <a:xfrm>
              <a:off x="2408169" y="421950"/>
              <a:ext cx="646413" cy="646413"/>
            </a:xfrm>
            <a:prstGeom prst="ellipse">
              <a:avLst/>
            </a:prstGeom>
            <a:solidFill>
              <a:srgbClr val="D92E2D"/>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a:lstStyle/>
            <a:p>
              <a:endParaRPr lang="en-GB"/>
            </a:p>
          </p:txBody>
        </p:sp>
        <p:sp>
          <p:nvSpPr>
            <p:cNvPr id="18" name="Oval 4">
              <a:extLst>
                <a:ext uri="{FF2B5EF4-FFF2-40B4-BE49-F238E27FC236}">
                  <a16:creationId xmlns:a16="http://schemas.microsoft.com/office/drawing/2014/main" id="{9CD199FB-8541-E2EA-E3B8-453469EEEEF1}"/>
                </a:ext>
                <a:ext uri="{C183D7F6-B498-43B3-948B-1728B52AA6E4}">
                  <adec:decorative xmlns:adec="http://schemas.microsoft.com/office/drawing/2017/decorative" val="1"/>
                </a:ext>
              </a:extLst>
            </p:cNvPr>
            <p:cNvSpPr txBox="1"/>
            <p:nvPr/>
          </p:nvSpPr>
          <p:spPr>
            <a:xfrm>
              <a:off x="2502834" y="516615"/>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2</a:t>
              </a:r>
            </a:p>
          </p:txBody>
        </p:sp>
      </p:grpSp>
      <p:grpSp>
        <p:nvGrpSpPr>
          <p:cNvPr id="43" name="Group 42">
            <a:extLst>
              <a:ext uri="{FF2B5EF4-FFF2-40B4-BE49-F238E27FC236}">
                <a16:creationId xmlns:a16="http://schemas.microsoft.com/office/drawing/2014/main" id="{55E5448E-F2F0-29FC-0395-654D6ECD1C39}"/>
              </a:ext>
              <a:ext uri="{C183D7F6-B498-43B3-948B-1728B52AA6E4}">
                <adec:decorative xmlns:adec="http://schemas.microsoft.com/office/drawing/2017/decorative" val="1"/>
              </a:ext>
            </a:extLst>
          </p:cNvPr>
          <p:cNvGrpSpPr/>
          <p:nvPr/>
        </p:nvGrpSpPr>
        <p:grpSpPr>
          <a:xfrm rot="3858946">
            <a:off x="9750615" y="3401624"/>
            <a:ext cx="598128" cy="571478"/>
            <a:chOff x="994612" y="255400"/>
            <a:chExt cx="97003" cy="123197"/>
          </a:xfrm>
          <a:solidFill>
            <a:srgbClr val="D92E2D"/>
          </a:solidFill>
        </p:grpSpPr>
        <p:sp>
          <p:nvSpPr>
            <p:cNvPr id="44" name="Arrow: Right 43">
              <a:extLst>
                <a:ext uri="{FF2B5EF4-FFF2-40B4-BE49-F238E27FC236}">
                  <a16:creationId xmlns:a16="http://schemas.microsoft.com/office/drawing/2014/main" id="{30E8D2CA-C9EC-FFBC-25EB-570C3E141C64}"/>
                </a:ext>
              </a:extLst>
            </p:cNvPr>
            <p:cNvSpPr/>
            <p:nvPr/>
          </p:nvSpPr>
          <p:spPr>
            <a:xfrm rot="1542857">
              <a:off x="994612" y="255400"/>
              <a:ext cx="97003" cy="123197"/>
            </a:xfrm>
            <a:prstGeom prst="rightArrow">
              <a:avLst>
                <a:gd name="adj1" fmla="val 60000"/>
                <a:gd name="adj2" fmla="val 50000"/>
              </a:avLst>
            </a:prstGeom>
            <a:grp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45" name="Arrow: Right 4">
              <a:extLst>
                <a:ext uri="{FF2B5EF4-FFF2-40B4-BE49-F238E27FC236}">
                  <a16:creationId xmlns:a16="http://schemas.microsoft.com/office/drawing/2014/main" id="{2616ED43-7B44-E2DC-E714-B5136AEAA877}"/>
                </a:ext>
              </a:extLst>
            </p:cNvPr>
            <p:cNvSpPr txBox="1"/>
            <p:nvPr/>
          </p:nvSpPr>
          <p:spPr>
            <a:xfrm rot="1542857">
              <a:off x="996053" y="273726"/>
              <a:ext cx="67902" cy="7391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dirty="0"/>
            </a:p>
          </p:txBody>
        </p:sp>
      </p:grpSp>
      <p:sp>
        <p:nvSpPr>
          <p:cNvPr id="8" name="TextBox 7" descr="Empty textbox ">
            <a:extLst>
              <a:ext uri="{FF2B5EF4-FFF2-40B4-BE49-F238E27FC236}">
                <a16:creationId xmlns:a16="http://schemas.microsoft.com/office/drawing/2014/main" id="{2C21F252-F300-6290-6370-072503432A20}"/>
              </a:ext>
            </a:extLst>
          </p:cNvPr>
          <p:cNvSpPr txBox="1"/>
          <p:nvPr/>
        </p:nvSpPr>
        <p:spPr>
          <a:xfrm>
            <a:off x="8527401" y="4043175"/>
            <a:ext cx="3099289" cy="2485787"/>
          </a:xfrm>
          <a:prstGeom prst="roundRect">
            <a:avLst/>
          </a:prstGeom>
          <a:solidFill>
            <a:srgbClr val="FEF5E4"/>
          </a:solidFill>
          <a:ln w="28575">
            <a:solidFill>
              <a:srgbClr val="EC9536"/>
            </a:solidFill>
          </a:ln>
        </p:spPr>
        <p:txBody>
          <a:bodyPr wrap="square" rtlCol="0">
            <a:spAutoFit/>
          </a:bodyPr>
          <a:lstStyle/>
          <a:p>
            <a:r>
              <a:rPr lang="en-GB" sz="1400" b="1" dirty="0">
                <a:solidFill>
                  <a:schemeClr val="tx1"/>
                </a:solidFill>
                <a:latin typeface="Aptos Display" panose="020B0004020202020204" pitchFamily="34" charset="0"/>
              </a:rPr>
              <a:t>Safeguarding Adult review (SAR)</a:t>
            </a:r>
          </a:p>
          <a:p>
            <a:r>
              <a:rPr lang="en-GB" sz="1400" dirty="0">
                <a:solidFill>
                  <a:schemeClr val="tx1"/>
                </a:solidFill>
                <a:latin typeface="Aptos Display" panose="020B0004020202020204" pitchFamily="34" charset="0"/>
              </a:rPr>
              <a:t>The review was commissioned under the Care Act 2014 by the Hertfordshire Safeguarding Adult Board (HSAB) due to the death of an adult with care and support needs.  It covered a review of the period between 2022 to 2023 and involved key partners across Hertfordshire . </a:t>
            </a:r>
          </a:p>
          <a:p>
            <a:endParaRPr lang="en-GB" sz="1400" dirty="0">
              <a:solidFill>
                <a:schemeClr val="tx1"/>
              </a:solidFill>
              <a:latin typeface="Aptos Display" panose="020B0004020202020204" pitchFamily="34" charset="0"/>
            </a:endParaRPr>
          </a:p>
        </p:txBody>
      </p:sp>
      <p:grpSp>
        <p:nvGrpSpPr>
          <p:cNvPr id="19" name="Group 18">
            <a:extLst>
              <a:ext uri="{FF2B5EF4-FFF2-40B4-BE49-F238E27FC236}">
                <a16:creationId xmlns:a16="http://schemas.microsoft.com/office/drawing/2014/main" id="{A7177520-6100-2F88-0294-4A98D228B96E}"/>
              </a:ext>
              <a:ext uri="{C183D7F6-B498-43B3-948B-1728B52AA6E4}">
                <adec:decorative xmlns:adec="http://schemas.microsoft.com/office/drawing/2017/decorative" val="1"/>
              </a:ext>
            </a:extLst>
          </p:cNvPr>
          <p:cNvGrpSpPr/>
          <p:nvPr/>
        </p:nvGrpSpPr>
        <p:grpSpPr>
          <a:xfrm>
            <a:off x="11303483" y="3687365"/>
            <a:ext cx="646413" cy="646413"/>
            <a:chOff x="2624186" y="1368383"/>
            <a:chExt cx="646413" cy="646413"/>
          </a:xfrm>
        </p:grpSpPr>
        <p:sp>
          <p:nvSpPr>
            <p:cNvPr id="20" name="Oval 19">
              <a:extLst>
                <a:ext uri="{FF2B5EF4-FFF2-40B4-BE49-F238E27FC236}">
                  <a16:creationId xmlns:a16="http://schemas.microsoft.com/office/drawing/2014/main" id="{FC779D59-2DEA-186A-E50F-35AE8F1C0092}"/>
                </a:ext>
              </a:extLst>
            </p:cNvPr>
            <p:cNvSpPr/>
            <p:nvPr/>
          </p:nvSpPr>
          <p:spPr>
            <a:xfrm>
              <a:off x="2624186" y="1368383"/>
              <a:ext cx="646413" cy="646413"/>
            </a:xfrm>
            <a:prstGeom prst="ellipse">
              <a:avLst/>
            </a:prstGeom>
            <a:solidFill>
              <a:srgbClr val="EC9536"/>
            </a:solidFill>
          </p:spPr>
          <p:style>
            <a:lnRef idx="2">
              <a:schemeClr val="lt1">
                <a:hueOff val="0"/>
                <a:satOff val="0"/>
                <a:lumOff val="0"/>
                <a:alphaOff val="0"/>
              </a:schemeClr>
            </a:lnRef>
            <a:fillRef idx="1">
              <a:scrgbClr r="0" g="0" b="0"/>
            </a:fillRef>
            <a:effectRef idx="0">
              <a:schemeClr val="accent4">
                <a:hueOff val="0"/>
                <a:satOff val="0"/>
                <a:lumOff val="0"/>
                <a:alphaOff val="0"/>
              </a:schemeClr>
            </a:effectRef>
            <a:fontRef idx="minor">
              <a:schemeClr val="lt1"/>
            </a:fontRef>
          </p:style>
          <p:txBody>
            <a:bodyPr/>
            <a:lstStyle/>
            <a:p>
              <a:endParaRPr lang="en-GB"/>
            </a:p>
          </p:txBody>
        </p:sp>
        <p:sp>
          <p:nvSpPr>
            <p:cNvPr id="21" name="Oval 4">
              <a:extLst>
                <a:ext uri="{FF2B5EF4-FFF2-40B4-BE49-F238E27FC236}">
                  <a16:creationId xmlns:a16="http://schemas.microsoft.com/office/drawing/2014/main" id="{994EC1A3-F651-417C-C504-E8795C3F9AC6}"/>
                </a:ext>
              </a:extLst>
            </p:cNvPr>
            <p:cNvSpPr txBox="1"/>
            <p:nvPr/>
          </p:nvSpPr>
          <p:spPr>
            <a:xfrm>
              <a:off x="2718851" y="1463048"/>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3</a:t>
              </a:r>
            </a:p>
          </p:txBody>
        </p:sp>
      </p:grpSp>
      <p:sp>
        <p:nvSpPr>
          <p:cNvPr id="42" name="Arrow: Right 41">
            <a:extLst>
              <a:ext uri="{FF2B5EF4-FFF2-40B4-BE49-F238E27FC236}">
                <a16:creationId xmlns:a16="http://schemas.microsoft.com/office/drawing/2014/main" id="{2A6B5140-EC6C-6963-8530-14D21204299C}"/>
              </a:ext>
              <a:ext uri="{C183D7F6-B498-43B3-948B-1728B52AA6E4}">
                <adec:decorative xmlns:adec="http://schemas.microsoft.com/office/drawing/2017/decorative" val="1"/>
              </a:ext>
            </a:extLst>
          </p:cNvPr>
          <p:cNvSpPr/>
          <p:nvPr/>
        </p:nvSpPr>
        <p:spPr>
          <a:xfrm rot="10749016">
            <a:off x="7768764" y="5185293"/>
            <a:ext cx="703557" cy="499399"/>
          </a:xfrm>
          <a:prstGeom prst="rightArrow">
            <a:avLst>
              <a:gd name="adj1" fmla="val 60000"/>
              <a:gd name="adj2" fmla="val 61441"/>
            </a:avLst>
          </a:prstGeom>
          <a:solidFill>
            <a:srgbClr val="EC9536"/>
          </a:solid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9" name="TextBox 8" descr="Empty textbox ">
            <a:extLst>
              <a:ext uri="{FF2B5EF4-FFF2-40B4-BE49-F238E27FC236}">
                <a16:creationId xmlns:a16="http://schemas.microsoft.com/office/drawing/2014/main" id="{F1C6A8D5-2374-DD01-510A-9F44B4794E00}"/>
              </a:ext>
            </a:extLst>
          </p:cNvPr>
          <p:cNvSpPr txBox="1"/>
          <p:nvPr/>
        </p:nvSpPr>
        <p:spPr>
          <a:xfrm>
            <a:off x="4489137" y="4506176"/>
            <a:ext cx="3258637" cy="2009061"/>
          </a:xfrm>
          <a:prstGeom prst="roundRect">
            <a:avLst/>
          </a:prstGeom>
          <a:solidFill>
            <a:srgbClr val="FFF8E5"/>
          </a:solidFill>
          <a:ln w="28575">
            <a:solidFill>
              <a:srgbClr val="E8C22C"/>
            </a:solidFill>
          </a:ln>
        </p:spPr>
        <p:txBody>
          <a:bodyPr wrap="square" rtlCol="0">
            <a:spAutoFit/>
          </a:bodyPr>
          <a:lstStyle/>
          <a:p>
            <a:r>
              <a:rPr lang="en-GB" sz="1400" b="1" dirty="0">
                <a:solidFill>
                  <a:schemeClr val="tx1"/>
                </a:solidFill>
                <a:latin typeface="Aptos Display" panose="020B0004020202020204" pitchFamily="34" charset="0"/>
                <a:ea typeface="Times New Roman" panose="02020603050405020304" pitchFamily="18" charset="0"/>
                <a:cs typeface="Times New Roman" panose="02020603050405020304" pitchFamily="18" charset="0"/>
              </a:rPr>
              <a:t>Good Practice</a:t>
            </a:r>
          </a:p>
          <a:p>
            <a:r>
              <a:rPr lang="en-US" sz="1400" dirty="0">
                <a:latin typeface="Aptos Display" panose="020B0004020202020204" pitchFamily="34" charset="0"/>
              </a:rPr>
              <a:t>Considerable efforts were made to engage with James and his family. There were regular visits and the missed appointments were challenged. Physical exercises were provided to James at home. MDT meetings were used to </a:t>
            </a:r>
            <a:r>
              <a:rPr lang="en-US" sz="1400">
                <a:latin typeface="Aptos Display" panose="020B0004020202020204" pitchFamily="34" charset="0"/>
              </a:rPr>
              <a:t>discuss concerns.</a:t>
            </a:r>
            <a:endParaRPr lang="en-US" sz="1400" dirty="0">
              <a:latin typeface="Aptos Display" panose="020B0004020202020204" pitchFamily="34" charset="0"/>
            </a:endParaRPr>
          </a:p>
        </p:txBody>
      </p:sp>
      <p:grpSp>
        <p:nvGrpSpPr>
          <p:cNvPr id="22" name="Group 21">
            <a:extLst>
              <a:ext uri="{FF2B5EF4-FFF2-40B4-BE49-F238E27FC236}">
                <a16:creationId xmlns:a16="http://schemas.microsoft.com/office/drawing/2014/main" id="{84E15887-8382-1EA8-CE22-27295A6DEBFC}"/>
              </a:ext>
              <a:ext uri="{C183D7F6-B498-43B3-948B-1728B52AA6E4}">
                <adec:decorative xmlns:adec="http://schemas.microsoft.com/office/drawing/2017/decorative" val="1"/>
              </a:ext>
            </a:extLst>
          </p:cNvPr>
          <p:cNvGrpSpPr/>
          <p:nvPr/>
        </p:nvGrpSpPr>
        <p:grpSpPr>
          <a:xfrm>
            <a:off x="7374965" y="4143475"/>
            <a:ext cx="646413" cy="646413"/>
            <a:chOff x="2018919" y="2127364"/>
            <a:chExt cx="646413" cy="646413"/>
          </a:xfrm>
        </p:grpSpPr>
        <p:sp>
          <p:nvSpPr>
            <p:cNvPr id="23" name="Oval 22">
              <a:extLst>
                <a:ext uri="{FF2B5EF4-FFF2-40B4-BE49-F238E27FC236}">
                  <a16:creationId xmlns:a16="http://schemas.microsoft.com/office/drawing/2014/main" id="{BC6A29AC-26BD-A843-1148-6FCA0ACA523F}"/>
                </a:ext>
              </a:extLst>
            </p:cNvPr>
            <p:cNvSpPr/>
            <p:nvPr/>
          </p:nvSpPr>
          <p:spPr>
            <a:xfrm>
              <a:off x="2018919" y="2127364"/>
              <a:ext cx="646413" cy="646413"/>
            </a:xfrm>
            <a:prstGeom prst="ellipse">
              <a:avLst/>
            </a:prstGeom>
            <a:solidFill>
              <a:srgbClr val="E8C22C"/>
            </a:solidFill>
          </p:spPr>
          <p:style>
            <a:lnRef idx="2">
              <a:schemeClr val="lt1">
                <a:hueOff val="0"/>
                <a:satOff val="0"/>
                <a:lumOff val="0"/>
                <a:alphaOff val="0"/>
              </a:schemeClr>
            </a:lnRef>
            <a:fillRef idx="1">
              <a:scrgbClr r="0" g="0" b="0"/>
            </a:fillRef>
            <a:effectRef idx="0">
              <a:schemeClr val="accent5">
                <a:hueOff val="0"/>
                <a:satOff val="0"/>
                <a:lumOff val="0"/>
                <a:alphaOff val="0"/>
              </a:schemeClr>
            </a:effectRef>
            <a:fontRef idx="minor">
              <a:schemeClr val="lt1"/>
            </a:fontRef>
          </p:style>
          <p:txBody>
            <a:bodyPr/>
            <a:lstStyle/>
            <a:p>
              <a:endParaRPr lang="en-GB"/>
            </a:p>
          </p:txBody>
        </p:sp>
        <p:sp>
          <p:nvSpPr>
            <p:cNvPr id="24" name="Oval 4">
              <a:extLst>
                <a:ext uri="{FF2B5EF4-FFF2-40B4-BE49-F238E27FC236}">
                  <a16:creationId xmlns:a16="http://schemas.microsoft.com/office/drawing/2014/main" id="{2550497D-EB91-7908-6882-8738AED82472}"/>
                </a:ext>
              </a:extLst>
            </p:cNvPr>
            <p:cNvSpPr txBox="1"/>
            <p:nvPr/>
          </p:nvSpPr>
          <p:spPr>
            <a:xfrm>
              <a:off x="2113584" y="2222029"/>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4</a:t>
              </a:r>
            </a:p>
          </p:txBody>
        </p:sp>
      </p:grpSp>
      <p:sp>
        <p:nvSpPr>
          <p:cNvPr id="41" name="Arrow: Right 40">
            <a:extLst>
              <a:ext uri="{FF2B5EF4-FFF2-40B4-BE49-F238E27FC236}">
                <a16:creationId xmlns:a16="http://schemas.microsoft.com/office/drawing/2014/main" id="{89B58175-5961-9C17-6B7F-2AD0E46D50C9}"/>
              </a:ext>
              <a:ext uri="{C183D7F6-B498-43B3-948B-1728B52AA6E4}">
                <adec:decorative xmlns:adec="http://schemas.microsoft.com/office/drawing/2017/decorative" val="1"/>
              </a:ext>
            </a:extLst>
          </p:cNvPr>
          <p:cNvSpPr/>
          <p:nvPr/>
        </p:nvSpPr>
        <p:spPr>
          <a:xfrm rot="10800000">
            <a:off x="3685606" y="5174583"/>
            <a:ext cx="646413" cy="646412"/>
          </a:xfrm>
          <a:prstGeom prst="rightArrow">
            <a:avLst>
              <a:gd name="adj1" fmla="val 60000"/>
              <a:gd name="adj2" fmla="val 50000"/>
            </a:avLst>
          </a:prstGeom>
          <a:solidFill>
            <a:srgbClr val="E8C22C"/>
          </a:solid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10" name="TextBox 9" descr="Empty textbox ">
            <a:extLst>
              <a:ext uri="{FF2B5EF4-FFF2-40B4-BE49-F238E27FC236}">
                <a16:creationId xmlns:a16="http://schemas.microsoft.com/office/drawing/2014/main" id="{DC879767-8F1A-CE5A-659E-081B7F58BF75}"/>
              </a:ext>
            </a:extLst>
          </p:cNvPr>
          <p:cNvSpPr txBox="1"/>
          <p:nvPr/>
        </p:nvSpPr>
        <p:spPr>
          <a:xfrm>
            <a:off x="212368" y="4717522"/>
            <a:ext cx="3400511" cy="1532334"/>
          </a:xfrm>
          <a:prstGeom prst="roundRect">
            <a:avLst/>
          </a:prstGeom>
          <a:solidFill>
            <a:srgbClr val="ECF5F4"/>
          </a:solidFill>
          <a:ln w="28575">
            <a:solidFill>
              <a:srgbClr val="34B0A5"/>
            </a:solidFill>
          </a:ln>
        </p:spPr>
        <p:txBody>
          <a:bodyPr wrap="square" rtlCol="0">
            <a:spAutoFit/>
          </a:bodyPr>
          <a:lstStyle/>
          <a:p>
            <a:r>
              <a:rPr lang="en-GB" sz="1400" b="1" dirty="0">
                <a:latin typeface="Aptos Display" panose="020B0004020202020204" pitchFamily="34" charset="0"/>
              </a:rPr>
              <a:t>Learning Point 1:</a:t>
            </a:r>
          </a:p>
          <a:p>
            <a:r>
              <a:rPr lang="en-GB" sz="1400" b="1" dirty="0">
                <a:latin typeface="Aptos Display" panose="020B0004020202020204" pitchFamily="34" charset="0"/>
              </a:rPr>
              <a:t>Develop trust and respond to trauma when it is hard to engage with a person or a family. </a:t>
            </a:r>
            <a:r>
              <a:rPr lang="en-GB" sz="1400" dirty="0">
                <a:latin typeface="Aptos Display" panose="020B0004020202020204" pitchFamily="34" charset="0"/>
              </a:rPr>
              <a:t>Use</a:t>
            </a:r>
            <a:r>
              <a:rPr lang="en-GB" sz="1400" b="1" dirty="0">
                <a:latin typeface="Aptos Display" panose="020B0004020202020204" pitchFamily="34" charset="0"/>
              </a:rPr>
              <a:t> </a:t>
            </a:r>
            <a:r>
              <a:rPr lang="en-GB" sz="1400" dirty="0">
                <a:latin typeface="Aptos Display" panose="020B0004020202020204" pitchFamily="34" charset="0"/>
              </a:rPr>
              <a:t>approaches that involve listening, negotiation and the identification of mutual goals and benefits.</a:t>
            </a:r>
            <a:endParaRPr lang="en-GB" sz="1400" b="1" dirty="0">
              <a:latin typeface="Aptos Display" panose="020B0004020202020204" pitchFamily="34" charset="0"/>
            </a:endParaRPr>
          </a:p>
        </p:txBody>
      </p:sp>
      <p:grpSp>
        <p:nvGrpSpPr>
          <p:cNvPr id="25" name="Group 24">
            <a:extLst>
              <a:ext uri="{FF2B5EF4-FFF2-40B4-BE49-F238E27FC236}">
                <a16:creationId xmlns:a16="http://schemas.microsoft.com/office/drawing/2014/main" id="{E5F95ADA-90B8-B352-4464-C0869DEA19E2}"/>
              </a:ext>
              <a:ext uri="{C183D7F6-B498-43B3-948B-1728B52AA6E4}">
                <adec:decorative xmlns:adec="http://schemas.microsoft.com/office/drawing/2017/decorative" val="1"/>
              </a:ext>
            </a:extLst>
          </p:cNvPr>
          <p:cNvGrpSpPr/>
          <p:nvPr/>
        </p:nvGrpSpPr>
        <p:grpSpPr>
          <a:xfrm>
            <a:off x="3105058" y="4323095"/>
            <a:ext cx="646413" cy="646413"/>
            <a:chOff x="1048146" y="2127364"/>
            <a:chExt cx="646413" cy="646413"/>
          </a:xfrm>
        </p:grpSpPr>
        <p:sp>
          <p:nvSpPr>
            <p:cNvPr id="26" name="Oval 25">
              <a:extLst>
                <a:ext uri="{FF2B5EF4-FFF2-40B4-BE49-F238E27FC236}">
                  <a16:creationId xmlns:a16="http://schemas.microsoft.com/office/drawing/2014/main" id="{49862E44-0EB8-66CB-3F5E-31743940801F}"/>
                </a:ext>
              </a:extLst>
            </p:cNvPr>
            <p:cNvSpPr/>
            <p:nvPr/>
          </p:nvSpPr>
          <p:spPr>
            <a:xfrm>
              <a:off x="1048146" y="2127364"/>
              <a:ext cx="646413" cy="646413"/>
            </a:xfrm>
            <a:prstGeom prst="ellipse">
              <a:avLst/>
            </a:prstGeom>
            <a:solidFill>
              <a:srgbClr val="34B0A5"/>
            </a:solidFill>
          </p:spPr>
          <p:style>
            <a:lnRef idx="2">
              <a:schemeClr val="lt1">
                <a:hueOff val="0"/>
                <a:satOff val="0"/>
                <a:lumOff val="0"/>
                <a:alphaOff val="0"/>
              </a:schemeClr>
            </a:lnRef>
            <a:fillRef idx="1">
              <a:scrgbClr r="0" g="0" b="0"/>
            </a:fillRef>
            <a:effectRef idx="0">
              <a:schemeClr val="accent6">
                <a:hueOff val="0"/>
                <a:satOff val="0"/>
                <a:lumOff val="0"/>
                <a:alphaOff val="0"/>
              </a:schemeClr>
            </a:effectRef>
            <a:fontRef idx="minor">
              <a:schemeClr val="lt1"/>
            </a:fontRef>
          </p:style>
          <p:txBody>
            <a:bodyPr/>
            <a:lstStyle/>
            <a:p>
              <a:endParaRPr lang="en-GB"/>
            </a:p>
          </p:txBody>
        </p:sp>
        <p:sp>
          <p:nvSpPr>
            <p:cNvPr id="27" name="Oval 4">
              <a:extLst>
                <a:ext uri="{FF2B5EF4-FFF2-40B4-BE49-F238E27FC236}">
                  <a16:creationId xmlns:a16="http://schemas.microsoft.com/office/drawing/2014/main" id="{FC8DDBBE-F0AE-EE12-7AF6-5F3C719854F0}"/>
                </a:ext>
              </a:extLst>
            </p:cNvPr>
            <p:cNvSpPr txBox="1"/>
            <p:nvPr/>
          </p:nvSpPr>
          <p:spPr>
            <a:xfrm>
              <a:off x="1142811" y="2222029"/>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5</a:t>
              </a:r>
            </a:p>
          </p:txBody>
        </p:sp>
      </p:grpSp>
      <p:sp>
        <p:nvSpPr>
          <p:cNvPr id="40" name="Arrow: Right 39">
            <a:extLst>
              <a:ext uri="{FF2B5EF4-FFF2-40B4-BE49-F238E27FC236}">
                <a16:creationId xmlns:a16="http://schemas.microsoft.com/office/drawing/2014/main" id="{E77D0083-B8E0-DAD4-E325-0CC63E773453}"/>
              </a:ext>
              <a:ext uri="{C183D7F6-B498-43B3-948B-1728B52AA6E4}">
                <adec:decorative xmlns:adec="http://schemas.microsoft.com/office/drawing/2017/decorative" val="1"/>
              </a:ext>
            </a:extLst>
          </p:cNvPr>
          <p:cNvSpPr/>
          <p:nvPr/>
        </p:nvSpPr>
        <p:spPr>
          <a:xfrm rot="5400000" flipH="1">
            <a:off x="1126529" y="4376330"/>
            <a:ext cx="332458" cy="305325"/>
          </a:xfrm>
          <a:prstGeom prst="rightArrow">
            <a:avLst>
              <a:gd name="adj1" fmla="val 60000"/>
              <a:gd name="adj2" fmla="val 61245"/>
            </a:avLst>
          </a:prstGeom>
          <a:solidFill>
            <a:srgbClr val="34B0A5"/>
          </a:solid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11" name="TextBox 10" descr="Empty textbox ">
            <a:extLst>
              <a:ext uri="{FF2B5EF4-FFF2-40B4-BE49-F238E27FC236}">
                <a16:creationId xmlns:a16="http://schemas.microsoft.com/office/drawing/2014/main" id="{EB10DD4A-12DC-0449-5790-9E3E507CE2DA}"/>
              </a:ext>
            </a:extLst>
          </p:cNvPr>
          <p:cNvSpPr txBox="1"/>
          <p:nvPr/>
        </p:nvSpPr>
        <p:spPr>
          <a:xfrm>
            <a:off x="212368" y="2548655"/>
            <a:ext cx="3361355" cy="1770698"/>
          </a:xfrm>
          <a:prstGeom prst="roundRect">
            <a:avLst/>
          </a:prstGeom>
          <a:solidFill>
            <a:srgbClr val="ECF4F6"/>
          </a:solidFill>
          <a:ln w="28575">
            <a:solidFill>
              <a:srgbClr val="5497B4"/>
            </a:solidFill>
          </a:ln>
        </p:spPr>
        <p:txBody>
          <a:bodyPr wrap="square" rtlCol="0">
            <a:spAutoFit/>
          </a:bodyPr>
          <a:lstStyle/>
          <a:p>
            <a:r>
              <a:rPr lang="en-GB" sz="1400" b="1" dirty="0">
                <a:solidFill>
                  <a:schemeClr val="tx1"/>
                </a:solidFill>
                <a:latin typeface="Aptos Display" panose="020B0004020202020204" pitchFamily="34" charset="0"/>
              </a:rPr>
              <a:t>Learning Point 2:</a:t>
            </a:r>
          </a:p>
          <a:p>
            <a:r>
              <a:rPr lang="en-GB" sz="1400" b="1" dirty="0">
                <a:latin typeface="Aptos Display" panose="020B0004020202020204" pitchFamily="34" charset="0"/>
              </a:rPr>
              <a:t>Make reasonable adjustments for health screening and suspect diabetes risk someone fits the risk profile. </a:t>
            </a:r>
            <a:r>
              <a:rPr lang="en-GB" sz="1400" dirty="0">
                <a:latin typeface="Aptos Display" panose="020B0004020202020204" pitchFamily="34" charset="0"/>
              </a:rPr>
              <a:t>Support families to understand health risks and the need for screening and attendance at appointments.</a:t>
            </a:r>
            <a:endParaRPr lang="en-GB" sz="1400" b="1" dirty="0">
              <a:latin typeface="Aptos Display" panose="020B0004020202020204" pitchFamily="34" charset="0"/>
            </a:endParaRPr>
          </a:p>
        </p:txBody>
      </p:sp>
      <p:grpSp>
        <p:nvGrpSpPr>
          <p:cNvPr id="28" name="Group 27">
            <a:extLst>
              <a:ext uri="{FF2B5EF4-FFF2-40B4-BE49-F238E27FC236}">
                <a16:creationId xmlns:a16="http://schemas.microsoft.com/office/drawing/2014/main" id="{8CB603D2-BFF6-01E7-E6C5-59156BFF034C}"/>
              </a:ext>
              <a:ext uri="{C183D7F6-B498-43B3-948B-1728B52AA6E4}">
                <adec:decorative xmlns:adec="http://schemas.microsoft.com/office/drawing/2017/decorative" val="1"/>
              </a:ext>
            </a:extLst>
          </p:cNvPr>
          <p:cNvGrpSpPr/>
          <p:nvPr/>
        </p:nvGrpSpPr>
        <p:grpSpPr>
          <a:xfrm>
            <a:off x="3292805" y="2471882"/>
            <a:ext cx="646413" cy="646413"/>
            <a:chOff x="442879" y="1368383"/>
            <a:chExt cx="646413" cy="646413"/>
          </a:xfrm>
        </p:grpSpPr>
        <p:sp>
          <p:nvSpPr>
            <p:cNvPr id="29" name="Oval 28">
              <a:extLst>
                <a:ext uri="{FF2B5EF4-FFF2-40B4-BE49-F238E27FC236}">
                  <a16:creationId xmlns:a16="http://schemas.microsoft.com/office/drawing/2014/main" id="{060CCEAC-0D3F-D040-A5CC-D59A3CF1AAEE}"/>
                </a:ext>
              </a:extLst>
            </p:cNvPr>
            <p:cNvSpPr/>
            <p:nvPr/>
          </p:nvSpPr>
          <p:spPr>
            <a:xfrm>
              <a:off x="442879" y="1368383"/>
              <a:ext cx="646413" cy="646413"/>
            </a:xfrm>
            <a:prstGeom prst="ellipse">
              <a:avLst/>
            </a:prstGeom>
            <a:solidFill>
              <a:srgbClr val="5497B4"/>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30" name="Oval 4">
              <a:extLst>
                <a:ext uri="{FF2B5EF4-FFF2-40B4-BE49-F238E27FC236}">
                  <a16:creationId xmlns:a16="http://schemas.microsoft.com/office/drawing/2014/main" id="{3414B60C-4406-8038-7246-BFA13DEC18AC}"/>
                </a:ext>
              </a:extLst>
            </p:cNvPr>
            <p:cNvSpPr txBox="1"/>
            <p:nvPr/>
          </p:nvSpPr>
          <p:spPr>
            <a:xfrm>
              <a:off x="537544" y="1463048"/>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6</a:t>
              </a:r>
            </a:p>
          </p:txBody>
        </p:sp>
      </p:grpSp>
      <p:grpSp>
        <p:nvGrpSpPr>
          <p:cNvPr id="37" name="Group 36">
            <a:extLst>
              <a:ext uri="{FF2B5EF4-FFF2-40B4-BE49-F238E27FC236}">
                <a16:creationId xmlns:a16="http://schemas.microsoft.com/office/drawing/2014/main" id="{9DECA043-1FBD-692D-18FB-44F7715E2C90}"/>
              </a:ext>
              <a:ext uri="{C183D7F6-B498-43B3-948B-1728B52AA6E4}">
                <adec:decorative xmlns:adec="http://schemas.microsoft.com/office/drawing/2017/decorative" val="1"/>
              </a:ext>
            </a:extLst>
          </p:cNvPr>
          <p:cNvGrpSpPr/>
          <p:nvPr/>
        </p:nvGrpSpPr>
        <p:grpSpPr>
          <a:xfrm rot="14704361">
            <a:off x="1095210" y="2213394"/>
            <a:ext cx="347062" cy="348625"/>
            <a:chOff x="994612" y="255400"/>
            <a:chExt cx="97003" cy="123197"/>
          </a:xfrm>
          <a:solidFill>
            <a:srgbClr val="5497B4"/>
          </a:solidFill>
        </p:grpSpPr>
        <p:sp>
          <p:nvSpPr>
            <p:cNvPr id="38" name="Arrow: Right 37">
              <a:extLst>
                <a:ext uri="{FF2B5EF4-FFF2-40B4-BE49-F238E27FC236}">
                  <a16:creationId xmlns:a16="http://schemas.microsoft.com/office/drawing/2014/main" id="{C7B82B74-9A5A-F245-4281-80BD11707C4B}"/>
                </a:ext>
              </a:extLst>
            </p:cNvPr>
            <p:cNvSpPr/>
            <p:nvPr/>
          </p:nvSpPr>
          <p:spPr>
            <a:xfrm rot="1542857">
              <a:off x="994612" y="255400"/>
              <a:ext cx="97003" cy="123197"/>
            </a:xfrm>
            <a:prstGeom prst="rightArrow">
              <a:avLst>
                <a:gd name="adj1" fmla="val 60000"/>
                <a:gd name="adj2" fmla="val 50000"/>
              </a:avLst>
            </a:prstGeom>
            <a:grpFill/>
          </p:spPr>
          <p:style>
            <a:lnRef idx="0">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
          <p:nvSpPr>
            <p:cNvPr id="39" name="Arrow: Right 4">
              <a:extLst>
                <a:ext uri="{FF2B5EF4-FFF2-40B4-BE49-F238E27FC236}">
                  <a16:creationId xmlns:a16="http://schemas.microsoft.com/office/drawing/2014/main" id="{5BE7A39B-0FEE-34EB-8642-17F8FFAB0553}"/>
                </a:ext>
              </a:extLst>
            </p:cNvPr>
            <p:cNvSpPr txBox="1"/>
            <p:nvPr/>
          </p:nvSpPr>
          <p:spPr>
            <a:xfrm rot="1542857">
              <a:off x="996053" y="273726"/>
              <a:ext cx="67902" cy="73919"/>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222250">
                <a:lnSpc>
                  <a:spcPct val="90000"/>
                </a:lnSpc>
                <a:spcBef>
                  <a:spcPct val="0"/>
                </a:spcBef>
                <a:spcAft>
                  <a:spcPct val="35000"/>
                </a:spcAft>
                <a:buNone/>
              </a:pPr>
              <a:endParaRPr lang="en-GB" sz="500" kern="1200"/>
            </a:p>
          </p:txBody>
        </p:sp>
      </p:grpSp>
      <p:sp>
        <p:nvSpPr>
          <p:cNvPr id="12" name="TextBox 11" descr="Empty textbox ">
            <a:extLst>
              <a:ext uri="{FF2B5EF4-FFF2-40B4-BE49-F238E27FC236}">
                <a16:creationId xmlns:a16="http://schemas.microsoft.com/office/drawing/2014/main" id="{799DAC9A-5190-2847-9141-2B02F4A4853D}"/>
              </a:ext>
            </a:extLst>
          </p:cNvPr>
          <p:cNvSpPr txBox="1"/>
          <p:nvPr/>
        </p:nvSpPr>
        <p:spPr>
          <a:xfrm>
            <a:off x="250342" y="441380"/>
            <a:ext cx="3323382" cy="1770698"/>
          </a:xfrm>
          <a:prstGeom prst="roundRect">
            <a:avLst/>
          </a:prstGeom>
          <a:solidFill>
            <a:srgbClr val="ECE5EC"/>
          </a:solidFill>
          <a:ln w="28575">
            <a:solidFill>
              <a:srgbClr val="6A357B"/>
            </a:solidFill>
          </a:ln>
        </p:spPr>
        <p:txBody>
          <a:bodyPr wrap="square" rtlCol="0">
            <a:spAutoFit/>
          </a:bodyPr>
          <a:lstStyle/>
          <a:p>
            <a:r>
              <a:rPr lang="en-GB" sz="1400" b="1" dirty="0">
                <a:solidFill>
                  <a:schemeClr val="tx1"/>
                </a:solidFill>
                <a:latin typeface="Aptos Display" panose="020B0004020202020204" pitchFamily="34" charset="0"/>
              </a:rPr>
              <a:t>Learning Point 3</a:t>
            </a:r>
          </a:p>
          <a:p>
            <a:r>
              <a:rPr lang="en-GB" sz="1400" b="1" dirty="0">
                <a:latin typeface="Aptos Display" panose="020B0004020202020204" pitchFamily="34" charset="0"/>
              </a:rPr>
              <a:t>MDT and escalation processes need to be governed.</a:t>
            </a:r>
            <a:r>
              <a:rPr lang="en-GB" sz="1400" dirty="0">
                <a:latin typeface="Aptos Display" panose="020B0004020202020204" pitchFamily="34" charset="0"/>
              </a:rPr>
              <a:t> Identify a case coordinator and a lead agency in all multi-agency working. Set targets for improvement and implement contingency plans if outcomes are not achieved. </a:t>
            </a:r>
          </a:p>
        </p:txBody>
      </p:sp>
      <p:grpSp>
        <p:nvGrpSpPr>
          <p:cNvPr id="31" name="Group 30">
            <a:extLst>
              <a:ext uri="{FF2B5EF4-FFF2-40B4-BE49-F238E27FC236}">
                <a16:creationId xmlns:a16="http://schemas.microsoft.com/office/drawing/2014/main" id="{9A4165B0-757F-BBBF-54DF-61756C404FA7}"/>
              </a:ext>
              <a:ext uri="{C183D7F6-B498-43B3-948B-1728B52AA6E4}">
                <adec:decorative xmlns:adec="http://schemas.microsoft.com/office/drawing/2017/decorative" val="1"/>
              </a:ext>
            </a:extLst>
          </p:cNvPr>
          <p:cNvGrpSpPr/>
          <p:nvPr/>
        </p:nvGrpSpPr>
        <p:grpSpPr>
          <a:xfrm>
            <a:off x="3282221" y="236305"/>
            <a:ext cx="646413" cy="646413"/>
            <a:chOff x="658896" y="421950"/>
            <a:chExt cx="646413" cy="646413"/>
          </a:xfrm>
        </p:grpSpPr>
        <p:sp>
          <p:nvSpPr>
            <p:cNvPr id="32" name="Oval 31">
              <a:extLst>
                <a:ext uri="{FF2B5EF4-FFF2-40B4-BE49-F238E27FC236}">
                  <a16:creationId xmlns:a16="http://schemas.microsoft.com/office/drawing/2014/main" id="{5A6AD3FE-3344-E423-46E7-891EE8694A1C}"/>
                </a:ext>
              </a:extLst>
            </p:cNvPr>
            <p:cNvSpPr/>
            <p:nvPr/>
          </p:nvSpPr>
          <p:spPr>
            <a:xfrm>
              <a:off x="658896" y="421950"/>
              <a:ext cx="646413" cy="646413"/>
            </a:xfrm>
            <a:prstGeom prst="ellipse">
              <a:avLst/>
            </a:prstGeom>
            <a:solidFill>
              <a:srgbClr val="6A357B"/>
            </a:solidFill>
          </p:spPr>
          <p:style>
            <a:lnRef idx="2">
              <a:schemeClr val="lt1">
                <a:hueOff val="0"/>
                <a:satOff val="0"/>
                <a:lumOff val="0"/>
                <a:alphaOff val="0"/>
              </a:schemeClr>
            </a:lnRef>
            <a:fillRef idx="1">
              <a:scrgbClr r="0" g="0" b="0"/>
            </a:fillRef>
            <a:effectRef idx="0">
              <a:schemeClr val="accent3">
                <a:hueOff val="0"/>
                <a:satOff val="0"/>
                <a:lumOff val="0"/>
                <a:alphaOff val="0"/>
              </a:schemeClr>
            </a:effectRef>
            <a:fontRef idx="minor">
              <a:schemeClr val="lt1"/>
            </a:fontRef>
          </p:style>
          <p:txBody>
            <a:bodyPr/>
            <a:lstStyle/>
            <a:p>
              <a:endParaRPr lang="en-GB"/>
            </a:p>
          </p:txBody>
        </p:sp>
        <p:sp>
          <p:nvSpPr>
            <p:cNvPr id="33" name="Oval 4">
              <a:extLst>
                <a:ext uri="{FF2B5EF4-FFF2-40B4-BE49-F238E27FC236}">
                  <a16:creationId xmlns:a16="http://schemas.microsoft.com/office/drawing/2014/main" id="{A2387A24-2D9E-00E4-014F-A74B07756314}"/>
                </a:ext>
              </a:extLst>
            </p:cNvPr>
            <p:cNvSpPr txBox="1"/>
            <p:nvPr/>
          </p:nvSpPr>
          <p:spPr>
            <a:xfrm>
              <a:off x="753561" y="516615"/>
              <a:ext cx="457083" cy="45708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en-GB" sz="2700" kern="1200" dirty="0"/>
                <a:t>7</a:t>
              </a:r>
            </a:p>
          </p:txBody>
        </p:sp>
      </p:grpSp>
    </p:spTree>
    <p:extLst>
      <p:ext uri="{BB962C8B-B14F-4D97-AF65-F5344CB8AC3E}">
        <p14:creationId xmlns:p14="http://schemas.microsoft.com/office/powerpoint/2010/main" val="1543649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3e92c36-6617-4e71-a989-dd739ad32a4d}" enabled="0" method="" siteId="{53e92c36-6617-4e71-a989-dd739ad32a4d}" removed="1"/>
</clbl:labelList>
</file>

<file path=docProps/app.xml><?xml version="1.0" encoding="utf-8"?>
<Properties xmlns="http://schemas.openxmlformats.org/officeDocument/2006/extended-properties" xmlns:vt="http://schemas.openxmlformats.org/officeDocument/2006/docPropsVTypes">
  <TotalTime>160</TotalTime>
  <Words>349</Words>
  <Application>Microsoft Office PowerPoint</Application>
  <PresentationFormat>Widescreen</PresentationFormat>
  <Paragraphs>31</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Aptos Display</vt:lpstr>
      <vt:lpstr>Arial</vt:lpstr>
      <vt:lpstr>Office Theme</vt:lpstr>
      <vt:lpstr>PowerPoint Presentation</vt:lpstr>
    </vt:vector>
  </TitlesOfParts>
  <Company>Hertfordshire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Laura Maze</dc:creator>
  <cp:lastModifiedBy>Kirsty Sandford1</cp:lastModifiedBy>
  <cp:revision>14</cp:revision>
  <dcterms:created xsi:type="dcterms:W3CDTF">2025-05-15T16:19:55Z</dcterms:created>
  <dcterms:modified xsi:type="dcterms:W3CDTF">2026-04-14T11:19:07Z</dcterms:modified>
</cp:coreProperties>
</file>